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sldIdLst>
    <p:sldId id="256" r:id="rId2"/>
  </p:sldIdLst>
  <p:sldSz cx="30240288" cy="42479913"/>
  <p:notesSz cx="6858000" cy="9144000"/>
  <p:defaultTextStyle>
    <a:defPPr>
      <a:defRPr lang="fr-FR"/>
    </a:defPPr>
    <a:lvl1pPr marL="0" algn="l" defTabSz="3490313" rtl="0" eaLnBrk="1" latinLnBrk="0" hangingPunct="1">
      <a:defRPr sz="6870" kern="1200">
        <a:solidFill>
          <a:schemeClr val="tx1"/>
        </a:solidFill>
        <a:latin typeface="+mn-lt"/>
        <a:ea typeface="+mn-ea"/>
        <a:cs typeface="+mn-cs"/>
      </a:defRPr>
    </a:lvl1pPr>
    <a:lvl2pPr marL="1745156" algn="l" defTabSz="3490313" rtl="0" eaLnBrk="1" latinLnBrk="0" hangingPunct="1">
      <a:defRPr sz="6870" kern="1200">
        <a:solidFill>
          <a:schemeClr val="tx1"/>
        </a:solidFill>
        <a:latin typeface="+mn-lt"/>
        <a:ea typeface="+mn-ea"/>
        <a:cs typeface="+mn-cs"/>
      </a:defRPr>
    </a:lvl2pPr>
    <a:lvl3pPr marL="3490313" algn="l" defTabSz="3490313" rtl="0" eaLnBrk="1" latinLnBrk="0" hangingPunct="1">
      <a:defRPr sz="6870" kern="1200">
        <a:solidFill>
          <a:schemeClr val="tx1"/>
        </a:solidFill>
        <a:latin typeface="+mn-lt"/>
        <a:ea typeface="+mn-ea"/>
        <a:cs typeface="+mn-cs"/>
      </a:defRPr>
    </a:lvl3pPr>
    <a:lvl4pPr marL="5235468" algn="l" defTabSz="3490313" rtl="0" eaLnBrk="1" latinLnBrk="0" hangingPunct="1">
      <a:defRPr sz="6870" kern="1200">
        <a:solidFill>
          <a:schemeClr val="tx1"/>
        </a:solidFill>
        <a:latin typeface="+mn-lt"/>
        <a:ea typeface="+mn-ea"/>
        <a:cs typeface="+mn-cs"/>
      </a:defRPr>
    </a:lvl4pPr>
    <a:lvl5pPr marL="6980625" algn="l" defTabSz="3490313" rtl="0" eaLnBrk="1" latinLnBrk="0" hangingPunct="1">
      <a:defRPr sz="6870" kern="1200">
        <a:solidFill>
          <a:schemeClr val="tx1"/>
        </a:solidFill>
        <a:latin typeface="+mn-lt"/>
        <a:ea typeface="+mn-ea"/>
        <a:cs typeface="+mn-cs"/>
      </a:defRPr>
    </a:lvl5pPr>
    <a:lvl6pPr marL="8725781" algn="l" defTabSz="3490313" rtl="0" eaLnBrk="1" latinLnBrk="0" hangingPunct="1">
      <a:defRPr sz="6870" kern="1200">
        <a:solidFill>
          <a:schemeClr val="tx1"/>
        </a:solidFill>
        <a:latin typeface="+mn-lt"/>
        <a:ea typeface="+mn-ea"/>
        <a:cs typeface="+mn-cs"/>
      </a:defRPr>
    </a:lvl6pPr>
    <a:lvl7pPr marL="10470938" algn="l" defTabSz="3490313" rtl="0" eaLnBrk="1" latinLnBrk="0" hangingPunct="1">
      <a:defRPr sz="6870" kern="1200">
        <a:solidFill>
          <a:schemeClr val="tx1"/>
        </a:solidFill>
        <a:latin typeface="+mn-lt"/>
        <a:ea typeface="+mn-ea"/>
        <a:cs typeface="+mn-cs"/>
      </a:defRPr>
    </a:lvl7pPr>
    <a:lvl8pPr marL="12216094" algn="l" defTabSz="3490313" rtl="0" eaLnBrk="1" latinLnBrk="0" hangingPunct="1">
      <a:defRPr sz="6870" kern="1200">
        <a:solidFill>
          <a:schemeClr val="tx1"/>
        </a:solidFill>
        <a:latin typeface="+mn-lt"/>
        <a:ea typeface="+mn-ea"/>
        <a:cs typeface="+mn-cs"/>
      </a:defRPr>
    </a:lvl8pPr>
    <a:lvl9pPr marL="13961250" algn="l" defTabSz="3490313" rtl="0" eaLnBrk="1" latinLnBrk="0" hangingPunct="1">
      <a:defRPr sz="687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3379">
          <p15:clr>
            <a:srgbClr val="A4A3A4"/>
          </p15:clr>
        </p15:guide>
        <p15:guide id="2" pos="9524">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FF33"/>
    <a:srgbClr val="9E91FD"/>
    <a:srgbClr val="0081E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p:scale>
          <a:sx n="30" d="100"/>
          <a:sy n="30" d="100"/>
        </p:scale>
        <p:origin x="462" y="66"/>
      </p:cViewPr>
      <p:guideLst>
        <p:guide orient="horz" pos="13379"/>
        <p:guide pos="9524"/>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ableStyles" Target="tableStyles.xml"/><Relationship Id="rId5" Type="http://schemas.openxmlformats.org/officeDocument/2006/relationships/theme" Target="theme/theme1.xml"/><Relationship Id="rId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268022" y="6952156"/>
            <a:ext cx="25704245" cy="14789303"/>
          </a:xfrm>
        </p:spPr>
        <p:txBody>
          <a:bodyPr anchor="b"/>
          <a:lstStyle>
            <a:lvl1pPr algn="ctr">
              <a:defRPr sz="19843"/>
            </a:lvl1pPr>
          </a:lstStyle>
          <a:p>
            <a:r>
              <a:rPr lang="en-US" smtClean="0"/>
              <a:t>Click to edit Master title style</a:t>
            </a:r>
            <a:endParaRPr lang="en-US" dirty="0"/>
          </a:p>
        </p:txBody>
      </p:sp>
      <p:sp>
        <p:nvSpPr>
          <p:cNvPr id="3" name="Subtitle 2"/>
          <p:cNvSpPr>
            <a:spLocks noGrp="1"/>
          </p:cNvSpPr>
          <p:nvPr>
            <p:ph type="subTitle" idx="1"/>
          </p:nvPr>
        </p:nvSpPr>
        <p:spPr>
          <a:xfrm>
            <a:off x="3780036" y="22311791"/>
            <a:ext cx="22680216" cy="10256143"/>
          </a:xfrm>
        </p:spPr>
        <p:txBody>
          <a:bodyPr/>
          <a:lstStyle>
            <a:lvl1pPr marL="0" indent="0" algn="ctr">
              <a:buNone/>
              <a:defRPr sz="7937"/>
            </a:lvl1pPr>
            <a:lvl2pPr marL="1512006" indent="0" algn="ctr">
              <a:buNone/>
              <a:defRPr sz="6614"/>
            </a:lvl2pPr>
            <a:lvl3pPr marL="3024012" indent="0" algn="ctr">
              <a:buNone/>
              <a:defRPr sz="5953"/>
            </a:lvl3pPr>
            <a:lvl4pPr marL="4536018" indent="0" algn="ctr">
              <a:buNone/>
              <a:defRPr sz="5291"/>
            </a:lvl4pPr>
            <a:lvl5pPr marL="6048024" indent="0" algn="ctr">
              <a:buNone/>
              <a:defRPr sz="5291"/>
            </a:lvl5pPr>
            <a:lvl6pPr marL="7560031" indent="0" algn="ctr">
              <a:buNone/>
              <a:defRPr sz="5291"/>
            </a:lvl6pPr>
            <a:lvl7pPr marL="9072037" indent="0" algn="ctr">
              <a:buNone/>
              <a:defRPr sz="5291"/>
            </a:lvl7pPr>
            <a:lvl8pPr marL="10584043" indent="0" algn="ctr">
              <a:buNone/>
              <a:defRPr sz="5291"/>
            </a:lvl8pPr>
            <a:lvl9pPr marL="12096049" indent="0" algn="ctr">
              <a:buNone/>
              <a:defRPr sz="5291"/>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8E2A4641-F5ED-4B14-B158-5B637F5AB370}" type="datetimeFigureOut">
              <a:rPr lang="fr-FR" smtClean="0"/>
              <a:pPr/>
              <a:t>01/03/2016</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399D61DD-626D-4654-A65D-1E080A3B9480}" type="slidenum">
              <a:rPr lang="fr-FR" smtClean="0"/>
              <a:pPr/>
              <a:t>‹#›</a:t>
            </a:fld>
            <a:endParaRPr lang="fr-FR"/>
          </a:p>
        </p:txBody>
      </p:sp>
    </p:spTree>
    <p:extLst>
      <p:ext uri="{BB962C8B-B14F-4D97-AF65-F5344CB8AC3E}">
        <p14:creationId xmlns:p14="http://schemas.microsoft.com/office/powerpoint/2010/main" val="361673695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8E2A4641-F5ED-4B14-B158-5B637F5AB370}" type="datetimeFigureOut">
              <a:rPr lang="fr-FR" smtClean="0"/>
              <a:pPr/>
              <a:t>01/03/2016</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399D61DD-626D-4654-A65D-1E080A3B9480}" type="slidenum">
              <a:rPr lang="fr-FR" smtClean="0"/>
              <a:pPr/>
              <a:t>‹#›</a:t>
            </a:fld>
            <a:endParaRPr lang="fr-FR"/>
          </a:p>
        </p:txBody>
      </p:sp>
    </p:spTree>
    <p:extLst>
      <p:ext uri="{BB962C8B-B14F-4D97-AF65-F5344CB8AC3E}">
        <p14:creationId xmlns:p14="http://schemas.microsoft.com/office/powerpoint/2010/main" val="359366141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21640708" y="2261662"/>
            <a:ext cx="6520562" cy="35999763"/>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2079021" y="2261662"/>
            <a:ext cx="19183683" cy="3599976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8E2A4641-F5ED-4B14-B158-5B637F5AB370}" type="datetimeFigureOut">
              <a:rPr lang="fr-FR" smtClean="0"/>
              <a:pPr/>
              <a:t>01/03/2016</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399D61DD-626D-4654-A65D-1E080A3B9480}" type="slidenum">
              <a:rPr lang="fr-FR" smtClean="0"/>
              <a:pPr/>
              <a:t>‹#›</a:t>
            </a:fld>
            <a:endParaRPr lang="fr-FR"/>
          </a:p>
        </p:txBody>
      </p:sp>
    </p:spTree>
    <p:extLst>
      <p:ext uri="{BB962C8B-B14F-4D97-AF65-F5344CB8AC3E}">
        <p14:creationId xmlns:p14="http://schemas.microsoft.com/office/powerpoint/2010/main" val="33439493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8E2A4641-F5ED-4B14-B158-5B637F5AB370}" type="datetimeFigureOut">
              <a:rPr lang="fr-FR" smtClean="0"/>
              <a:pPr/>
              <a:t>01/03/2016</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399D61DD-626D-4654-A65D-1E080A3B9480}" type="slidenum">
              <a:rPr lang="fr-FR" smtClean="0"/>
              <a:pPr/>
              <a:t>‹#›</a:t>
            </a:fld>
            <a:endParaRPr lang="fr-FR"/>
          </a:p>
        </p:txBody>
      </p:sp>
    </p:spTree>
    <p:extLst>
      <p:ext uri="{BB962C8B-B14F-4D97-AF65-F5344CB8AC3E}">
        <p14:creationId xmlns:p14="http://schemas.microsoft.com/office/powerpoint/2010/main" val="26547257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063272" y="10590491"/>
            <a:ext cx="26082248" cy="17670461"/>
          </a:xfrm>
        </p:spPr>
        <p:txBody>
          <a:bodyPr anchor="b"/>
          <a:lstStyle>
            <a:lvl1pPr>
              <a:defRPr sz="19843"/>
            </a:lvl1pPr>
          </a:lstStyle>
          <a:p>
            <a:r>
              <a:rPr lang="en-US" smtClean="0"/>
              <a:t>Click to edit Master title style</a:t>
            </a:r>
            <a:endParaRPr lang="en-US" dirty="0"/>
          </a:p>
        </p:txBody>
      </p:sp>
      <p:sp>
        <p:nvSpPr>
          <p:cNvPr id="3" name="Text Placeholder 2"/>
          <p:cNvSpPr>
            <a:spLocks noGrp="1"/>
          </p:cNvSpPr>
          <p:nvPr>
            <p:ph type="body" idx="1"/>
          </p:nvPr>
        </p:nvSpPr>
        <p:spPr>
          <a:xfrm>
            <a:off x="2063272" y="28428121"/>
            <a:ext cx="26082248" cy="9292478"/>
          </a:xfrm>
        </p:spPr>
        <p:txBody>
          <a:bodyPr/>
          <a:lstStyle>
            <a:lvl1pPr marL="0" indent="0">
              <a:buNone/>
              <a:defRPr sz="7937">
                <a:solidFill>
                  <a:schemeClr val="tx1"/>
                </a:solidFill>
              </a:defRPr>
            </a:lvl1pPr>
            <a:lvl2pPr marL="1512006" indent="0">
              <a:buNone/>
              <a:defRPr sz="6614">
                <a:solidFill>
                  <a:schemeClr val="tx1">
                    <a:tint val="75000"/>
                  </a:schemeClr>
                </a:solidFill>
              </a:defRPr>
            </a:lvl2pPr>
            <a:lvl3pPr marL="3024012" indent="0">
              <a:buNone/>
              <a:defRPr sz="5953">
                <a:solidFill>
                  <a:schemeClr val="tx1">
                    <a:tint val="75000"/>
                  </a:schemeClr>
                </a:solidFill>
              </a:defRPr>
            </a:lvl3pPr>
            <a:lvl4pPr marL="4536018" indent="0">
              <a:buNone/>
              <a:defRPr sz="5291">
                <a:solidFill>
                  <a:schemeClr val="tx1">
                    <a:tint val="75000"/>
                  </a:schemeClr>
                </a:solidFill>
              </a:defRPr>
            </a:lvl4pPr>
            <a:lvl5pPr marL="6048024" indent="0">
              <a:buNone/>
              <a:defRPr sz="5291">
                <a:solidFill>
                  <a:schemeClr val="tx1">
                    <a:tint val="75000"/>
                  </a:schemeClr>
                </a:solidFill>
              </a:defRPr>
            </a:lvl5pPr>
            <a:lvl6pPr marL="7560031" indent="0">
              <a:buNone/>
              <a:defRPr sz="5291">
                <a:solidFill>
                  <a:schemeClr val="tx1">
                    <a:tint val="75000"/>
                  </a:schemeClr>
                </a:solidFill>
              </a:defRPr>
            </a:lvl6pPr>
            <a:lvl7pPr marL="9072037" indent="0">
              <a:buNone/>
              <a:defRPr sz="5291">
                <a:solidFill>
                  <a:schemeClr val="tx1">
                    <a:tint val="75000"/>
                  </a:schemeClr>
                </a:solidFill>
              </a:defRPr>
            </a:lvl7pPr>
            <a:lvl8pPr marL="10584043" indent="0">
              <a:buNone/>
              <a:defRPr sz="5291">
                <a:solidFill>
                  <a:schemeClr val="tx1">
                    <a:tint val="75000"/>
                  </a:schemeClr>
                </a:solidFill>
              </a:defRPr>
            </a:lvl8pPr>
            <a:lvl9pPr marL="12096049" indent="0">
              <a:buNone/>
              <a:defRPr sz="5291">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E2A4641-F5ED-4B14-B158-5B637F5AB370}" type="datetimeFigureOut">
              <a:rPr lang="fr-FR" smtClean="0"/>
              <a:pPr/>
              <a:t>01/03/2016</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399D61DD-626D-4654-A65D-1E080A3B9480}" type="slidenum">
              <a:rPr lang="fr-FR" smtClean="0"/>
              <a:pPr/>
              <a:t>‹#›</a:t>
            </a:fld>
            <a:endParaRPr lang="fr-FR"/>
          </a:p>
        </p:txBody>
      </p:sp>
    </p:spTree>
    <p:extLst>
      <p:ext uri="{BB962C8B-B14F-4D97-AF65-F5344CB8AC3E}">
        <p14:creationId xmlns:p14="http://schemas.microsoft.com/office/powerpoint/2010/main" val="24839967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2079020" y="11308310"/>
            <a:ext cx="12852122" cy="2695311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15309146" y="11308310"/>
            <a:ext cx="12852122" cy="2695311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8E2A4641-F5ED-4B14-B158-5B637F5AB370}" type="datetimeFigureOut">
              <a:rPr lang="fr-FR" smtClean="0"/>
              <a:pPr/>
              <a:t>01/03/2016</a:t>
            </a:fld>
            <a:endParaRPr lang="fr-FR"/>
          </a:p>
        </p:txBody>
      </p:sp>
      <p:sp>
        <p:nvSpPr>
          <p:cNvPr id="6" name="Footer Placeholder 5"/>
          <p:cNvSpPr>
            <a:spLocks noGrp="1"/>
          </p:cNvSpPr>
          <p:nvPr>
            <p:ph type="ftr" sz="quarter" idx="11"/>
          </p:nvPr>
        </p:nvSpPr>
        <p:spPr/>
        <p:txBody>
          <a:bodyPr/>
          <a:lstStyle/>
          <a:p>
            <a:endParaRPr lang="fr-FR"/>
          </a:p>
        </p:txBody>
      </p:sp>
      <p:sp>
        <p:nvSpPr>
          <p:cNvPr id="7" name="Slide Number Placeholder 6"/>
          <p:cNvSpPr>
            <a:spLocks noGrp="1"/>
          </p:cNvSpPr>
          <p:nvPr>
            <p:ph type="sldNum" sz="quarter" idx="12"/>
          </p:nvPr>
        </p:nvSpPr>
        <p:spPr/>
        <p:txBody>
          <a:bodyPr/>
          <a:lstStyle/>
          <a:p>
            <a:fld id="{399D61DD-626D-4654-A65D-1E080A3B9480}" type="slidenum">
              <a:rPr lang="fr-FR" smtClean="0"/>
              <a:pPr/>
              <a:t>‹#›</a:t>
            </a:fld>
            <a:endParaRPr lang="fr-FR"/>
          </a:p>
        </p:txBody>
      </p:sp>
    </p:spTree>
    <p:extLst>
      <p:ext uri="{BB962C8B-B14F-4D97-AF65-F5344CB8AC3E}">
        <p14:creationId xmlns:p14="http://schemas.microsoft.com/office/powerpoint/2010/main" val="10194437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2082959" y="2261671"/>
            <a:ext cx="26082248" cy="8210820"/>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2082962" y="10413482"/>
            <a:ext cx="12793057" cy="5103486"/>
          </a:xfrm>
        </p:spPr>
        <p:txBody>
          <a:bodyPr anchor="b"/>
          <a:lstStyle>
            <a:lvl1pPr marL="0" indent="0">
              <a:buNone/>
              <a:defRPr sz="7937" b="1"/>
            </a:lvl1pPr>
            <a:lvl2pPr marL="1512006" indent="0">
              <a:buNone/>
              <a:defRPr sz="6614" b="1"/>
            </a:lvl2pPr>
            <a:lvl3pPr marL="3024012" indent="0">
              <a:buNone/>
              <a:defRPr sz="5953" b="1"/>
            </a:lvl3pPr>
            <a:lvl4pPr marL="4536018" indent="0">
              <a:buNone/>
              <a:defRPr sz="5291" b="1"/>
            </a:lvl4pPr>
            <a:lvl5pPr marL="6048024" indent="0">
              <a:buNone/>
              <a:defRPr sz="5291" b="1"/>
            </a:lvl5pPr>
            <a:lvl6pPr marL="7560031" indent="0">
              <a:buNone/>
              <a:defRPr sz="5291" b="1"/>
            </a:lvl6pPr>
            <a:lvl7pPr marL="9072037" indent="0">
              <a:buNone/>
              <a:defRPr sz="5291" b="1"/>
            </a:lvl7pPr>
            <a:lvl8pPr marL="10584043" indent="0">
              <a:buNone/>
              <a:defRPr sz="5291" b="1"/>
            </a:lvl8pPr>
            <a:lvl9pPr marL="12096049" indent="0">
              <a:buNone/>
              <a:defRPr sz="5291" b="1"/>
            </a:lvl9pPr>
          </a:lstStyle>
          <a:p>
            <a:pPr lvl="0"/>
            <a:r>
              <a:rPr lang="en-US" smtClean="0"/>
              <a:t>Click to edit Master text styles</a:t>
            </a:r>
          </a:p>
        </p:txBody>
      </p:sp>
      <p:sp>
        <p:nvSpPr>
          <p:cNvPr id="4" name="Content Placeholder 3"/>
          <p:cNvSpPr>
            <a:spLocks noGrp="1"/>
          </p:cNvSpPr>
          <p:nvPr>
            <p:ph sz="half" idx="2"/>
          </p:nvPr>
        </p:nvSpPr>
        <p:spPr>
          <a:xfrm>
            <a:off x="2082962" y="15516968"/>
            <a:ext cx="12793057" cy="2282312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15309148" y="10413482"/>
            <a:ext cx="12856061" cy="5103486"/>
          </a:xfrm>
        </p:spPr>
        <p:txBody>
          <a:bodyPr anchor="b"/>
          <a:lstStyle>
            <a:lvl1pPr marL="0" indent="0">
              <a:buNone/>
              <a:defRPr sz="7937" b="1"/>
            </a:lvl1pPr>
            <a:lvl2pPr marL="1512006" indent="0">
              <a:buNone/>
              <a:defRPr sz="6614" b="1"/>
            </a:lvl2pPr>
            <a:lvl3pPr marL="3024012" indent="0">
              <a:buNone/>
              <a:defRPr sz="5953" b="1"/>
            </a:lvl3pPr>
            <a:lvl4pPr marL="4536018" indent="0">
              <a:buNone/>
              <a:defRPr sz="5291" b="1"/>
            </a:lvl4pPr>
            <a:lvl5pPr marL="6048024" indent="0">
              <a:buNone/>
              <a:defRPr sz="5291" b="1"/>
            </a:lvl5pPr>
            <a:lvl6pPr marL="7560031" indent="0">
              <a:buNone/>
              <a:defRPr sz="5291" b="1"/>
            </a:lvl6pPr>
            <a:lvl7pPr marL="9072037" indent="0">
              <a:buNone/>
              <a:defRPr sz="5291" b="1"/>
            </a:lvl7pPr>
            <a:lvl8pPr marL="10584043" indent="0">
              <a:buNone/>
              <a:defRPr sz="5291" b="1"/>
            </a:lvl8pPr>
            <a:lvl9pPr marL="12096049" indent="0">
              <a:buNone/>
              <a:defRPr sz="5291" b="1"/>
            </a:lvl9pPr>
          </a:lstStyle>
          <a:p>
            <a:pPr lvl="0"/>
            <a:r>
              <a:rPr lang="en-US" smtClean="0"/>
              <a:t>Click to edit Master text styles</a:t>
            </a:r>
          </a:p>
        </p:txBody>
      </p:sp>
      <p:sp>
        <p:nvSpPr>
          <p:cNvPr id="6" name="Content Placeholder 5"/>
          <p:cNvSpPr>
            <a:spLocks noGrp="1"/>
          </p:cNvSpPr>
          <p:nvPr>
            <p:ph sz="quarter" idx="4"/>
          </p:nvPr>
        </p:nvSpPr>
        <p:spPr>
          <a:xfrm>
            <a:off x="15309148" y="15516968"/>
            <a:ext cx="12856061" cy="2282312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8E2A4641-F5ED-4B14-B158-5B637F5AB370}" type="datetimeFigureOut">
              <a:rPr lang="fr-FR" smtClean="0"/>
              <a:pPr/>
              <a:t>01/03/2016</a:t>
            </a:fld>
            <a:endParaRPr lang="fr-FR"/>
          </a:p>
        </p:txBody>
      </p:sp>
      <p:sp>
        <p:nvSpPr>
          <p:cNvPr id="8" name="Footer Placeholder 7"/>
          <p:cNvSpPr>
            <a:spLocks noGrp="1"/>
          </p:cNvSpPr>
          <p:nvPr>
            <p:ph type="ftr" sz="quarter" idx="11"/>
          </p:nvPr>
        </p:nvSpPr>
        <p:spPr/>
        <p:txBody>
          <a:bodyPr/>
          <a:lstStyle/>
          <a:p>
            <a:endParaRPr lang="fr-FR"/>
          </a:p>
        </p:txBody>
      </p:sp>
      <p:sp>
        <p:nvSpPr>
          <p:cNvPr id="9" name="Slide Number Placeholder 8"/>
          <p:cNvSpPr>
            <a:spLocks noGrp="1"/>
          </p:cNvSpPr>
          <p:nvPr>
            <p:ph type="sldNum" sz="quarter" idx="12"/>
          </p:nvPr>
        </p:nvSpPr>
        <p:spPr/>
        <p:txBody>
          <a:bodyPr/>
          <a:lstStyle/>
          <a:p>
            <a:fld id="{399D61DD-626D-4654-A65D-1E080A3B9480}" type="slidenum">
              <a:rPr lang="fr-FR" smtClean="0"/>
              <a:pPr/>
              <a:t>‹#›</a:t>
            </a:fld>
            <a:endParaRPr lang="fr-FR"/>
          </a:p>
        </p:txBody>
      </p:sp>
    </p:spTree>
    <p:extLst>
      <p:ext uri="{BB962C8B-B14F-4D97-AF65-F5344CB8AC3E}">
        <p14:creationId xmlns:p14="http://schemas.microsoft.com/office/powerpoint/2010/main" val="389529391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8E2A4641-F5ED-4B14-B158-5B637F5AB370}" type="datetimeFigureOut">
              <a:rPr lang="fr-FR" smtClean="0"/>
              <a:pPr/>
              <a:t>01/03/2016</a:t>
            </a:fld>
            <a:endParaRPr lang="fr-FR"/>
          </a:p>
        </p:txBody>
      </p:sp>
      <p:sp>
        <p:nvSpPr>
          <p:cNvPr id="4" name="Footer Placeholder 3"/>
          <p:cNvSpPr>
            <a:spLocks noGrp="1"/>
          </p:cNvSpPr>
          <p:nvPr>
            <p:ph type="ftr" sz="quarter" idx="11"/>
          </p:nvPr>
        </p:nvSpPr>
        <p:spPr/>
        <p:txBody>
          <a:bodyPr/>
          <a:lstStyle/>
          <a:p>
            <a:endParaRPr lang="fr-FR"/>
          </a:p>
        </p:txBody>
      </p:sp>
      <p:sp>
        <p:nvSpPr>
          <p:cNvPr id="5" name="Slide Number Placeholder 4"/>
          <p:cNvSpPr>
            <a:spLocks noGrp="1"/>
          </p:cNvSpPr>
          <p:nvPr>
            <p:ph type="sldNum" sz="quarter" idx="12"/>
          </p:nvPr>
        </p:nvSpPr>
        <p:spPr/>
        <p:txBody>
          <a:bodyPr/>
          <a:lstStyle/>
          <a:p>
            <a:fld id="{399D61DD-626D-4654-A65D-1E080A3B9480}" type="slidenum">
              <a:rPr lang="fr-FR" smtClean="0"/>
              <a:pPr/>
              <a:t>‹#›</a:t>
            </a:fld>
            <a:endParaRPr lang="fr-FR"/>
          </a:p>
        </p:txBody>
      </p:sp>
    </p:spTree>
    <p:extLst>
      <p:ext uri="{BB962C8B-B14F-4D97-AF65-F5344CB8AC3E}">
        <p14:creationId xmlns:p14="http://schemas.microsoft.com/office/powerpoint/2010/main" val="615966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E2A4641-F5ED-4B14-B158-5B637F5AB370}" type="datetimeFigureOut">
              <a:rPr lang="fr-FR" smtClean="0"/>
              <a:pPr/>
              <a:t>01/03/2016</a:t>
            </a:fld>
            <a:endParaRPr lang="fr-FR"/>
          </a:p>
        </p:txBody>
      </p:sp>
      <p:sp>
        <p:nvSpPr>
          <p:cNvPr id="3" name="Footer Placeholder 2"/>
          <p:cNvSpPr>
            <a:spLocks noGrp="1"/>
          </p:cNvSpPr>
          <p:nvPr>
            <p:ph type="ftr" sz="quarter" idx="11"/>
          </p:nvPr>
        </p:nvSpPr>
        <p:spPr/>
        <p:txBody>
          <a:bodyPr/>
          <a:lstStyle/>
          <a:p>
            <a:endParaRPr lang="fr-FR"/>
          </a:p>
        </p:txBody>
      </p:sp>
      <p:sp>
        <p:nvSpPr>
          <p:cNvPr id="4" name="Slide Number Placeholder 3"/>
          <p:cNvSpPr>
            <a:spLocks noGrp="1"/>
          </p:cNvSpPr>
          <p:nvPr>
            <p:ph type="sldNum" sz="quarter" idx="12"/>
          </p:nvPr>
        </p:nvSpPr>
        <p:spPr/>
        <p:txBody>
          <a:bodyPr/>
          <a:lstStyle/>
          <a:p>
            <a:fld id="{399D61DD-626D-4654-A65D-1E080A3B9480}" type="slidenum">
              <a:rPr lang="fr-FR" smtClean="0"/>
              <a:pPr/>
              <a:t>‹#›</a:t>
            </a:fld>
            <a:endParaRPr lang="fr-FR"/>
          </a:p>
        </p:txBody>
      </p:sp>
    </p:spTree>
    <p:extLst>
      <p:ext uri="{BB962C8B-B14F-4D97-AF65-F5344CB8AC3E}">
        <p14:creationId xmlns:p14="http://schemas.microsoft.com/office/powerpoint/2010/main" val="1418207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082959" y="2831994"/>
            <a:ext cx="9753280" cy="9911980"/>
          </a:xfrm>
        </p:spPr>
        <p:txBody>
          <a:bodyPr anchor="b"/>
          <a:lstStyle>
            <a:lvl1pPr>
              <a:defRPr sz="10583"/>
            </a:lvl1pPr>
          </a:lstStyle>
          <a:p>
            <a:r>
              <a:rPr lang="en-US" smtClean="0"/>
              <a:t>Click to edit Master title style</a:t>
            </a:r>
            <a:endParaRPr lang="en-US" dirty="0"/>
          </a:p>
        </p:txBody>
      </p:sp>
      <p:sp>
        <p:nvSpPr>
          <p:cNvPr id="3" name="Content Placeholder 2"/>
          <p:cNvSpPr>
            <a:spLocks noGrp="1"/>
          </p:cNvSpPr>
          <p:nvPr>
            <p:ph idx="1"/>
          </p:nvPr>
        </p:nvSpPr>
        <p:spPr>
          <a:xfrm>
            <a:off x="12856061" y="6116330"/>
            <a:ext cx="15309146" cy="30188272"/>
          </a:xfrm>
        </p:spPr>
        <p:txBody>
          <a:bodyPr/>
          <a:lstStyle>
            <a:lvl1pPr>
              <a:defRPr sz="10583"/>
            </a:lvl1pPr>
            <a:lvl2pPr>
              <a:defRPr sz="9260"/>
            </a:lvl2pPr>
            <a:lvl3pPr>
              <a:defRPr sz="7937"/>
            </a:lvl3pPr>
            <a:lvl4pPr>
              <a:defRPr sz="6614"/>
            </a:lvl4pPr>
            <a:lvl5pPr>
              <a:defRPr sz="6614"/>
            </a:lvl5pPr>
            <a:lvl6pPr>
              <a:defRPr sz="6614"/>
            </a:lvl6pPr>
            <a:lvl7pPr>
              <a:defRPr sz="6614"/>
            </a:lvl7pPr>
            <a:lvl8pPr>
              <a:defRPr sz="6614"/>
            </a:lvl8pPr>
            <a:lvl9pPr>
              <a:defRPr sz="6614"/>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2082959" y="12743974"/>
            <a:ext cx="9753280" cy="23609788"/>
          </a:xfrm>
        </p:spPr>
        <p:txBody>
          <a:bodyPr/>
          <a:lstStyle>
            <a:lvl1pPr marL="0" indent="0">
              <a:buNone/>
              <a:defRPr sz="5291"/>
            </a:lvl1pPr>
            <a:lvl2pPr marL="1512006" indent="0">
              <a:buNone/>
              <a:defRPr sz="4630"/>
            </a:lvl2pPr>
            <a:lvl3pPr marL="3024012" indent="0">
              <a:buNone/>
              <a:defRPr sz="3969"/>
            </a:lvl3pPr>
            <a:lvl4pPr marL="4536018" indent="0">
              <a:buNone/>
              <a:defRPr sz="3307"/>
            </a:lvl4pPr>
            <a:lvl5pPr marL="6048024" indent="0">
              <a:buNone/>
              <a:defRPr sz="3307"/>
            </a:lvl5pPr>
            <a:lvl6pPr marL="7560031" indent="0">
              <a:buNone/>
              <a:defRPr sz="3307"/>
            </a:lvl6pPr>
            <a:lvl7pPr marL="9072037" indent="0">
              <a:buNone/>
              <a:defRPr sz="3307"/>
            </a:lvl7pPr>
            <a:lvl8pPr marL="10584043" indent="0">
              <a:buNone/>
              <a:defRPr sz="3307"/>
            </a:lvl8pPr>
            <a:lvl9pPr marL="12096049" indent="0">
              <a:buNone/>
              <a:defRPr sz="3307"/>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E2A4641-F5ED-4B14-B158-5B637F5AB370}" type="datetimeFigureOut">
              <a:rPr lang="fr-FR" smtClean="0"/>
              <a:pPr/>
              <a:t>01/03/2016</a:t>
            </a:fld>
            <a:endParaRPr lang="fr-FR"/>
          </a:p>
        </p:txBody>
      </p:sp>
      <p:sp>
        <p:nvSpPr>
          <p:cNvPr id="6" name="Footer Placeholder 5"/>
          <p:cNvSpPr>
            <a:spLocks noGrp="1"/>
          </p:cNvSpPr>
          <p:nvPr>
            <p:ph type="ftr" sz="quarter" idx="11"/>
          </p:nvPr>
        </p:nvSpPr>
        <p:spPr/>
        <p:txBody>
          <a:bodyPr/>
          <a:lstStyle/>
          <a:p>
            <a:endParaRPr lang="fr-FR"/>
          </a:p>
        </p:txBody>
      </p:sp>
      <p:sp>
        <p:nvSpPr>
          <p:cNvPr id="7" name="Slide Number Placeholder 6"/>
          <p:cNvSpPr>
            <a:spLocks noGrp="1"/>
          </p:cNvSpPr>
          <p:nvPr>
            <p:ph type="sldNum" sz="quarter" idx="12"/>
          </p:nvPr>
        </p:nvSpPr>
        <p:spPr/>
        <p:txBody>
          <a:bodyPr/>
          <a:lstStyle/>
          <a:p>
            <a:fld id="{399D61DD-626D-4654-A65D-1E080A3B9480}" type="slidenum">
              <a:rPr lang="fr-FR" smtClean="0"/>
              <a:pPr/>
              <a:t>‹#›</a:t>
            </a:fld>
            <a:endParaRPr lang="fr-FR"/>
          </a:p>
        </p:txBody>
      </p:sp>
    </p:spTree>
    <p:extLst>
      <p:ext uri="{BB962C8B-B14F-4D97-AF65-F5344CB8AC3E}">
        <p14:creationId xmlns:p14="http://schemas.microsoft.com/office/powerpoint/2010/main" val="283694985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082959" y="2831994"/>
            <a:ext cx="9753280" cy="9911980"/>
          </a:xfrm>
        </p:spPr>
        <p:txBody>
          <a:bodyPr anchor="b"/>
          <a:lstStyle>
            <a:lvl1pPr>
              <a:defRPr sz="10583"/>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2856061" y="6116330"/>
            <a:ext cx="15309146" cy="30188272"/>
          </a:xfrm>
        </p:spPr>
        <p:txBody>
          <a:bodyPr anchor="t"/>
          <a:lstStyle>
            <a:lvl1pPr marL="0" indent="0">
              <a:buNone/>
              <a:defRPr sz="10583"/>
            </a:lvl1pPr>
            <a:lvl2pPr marL="1512006" indent="0">
              <a:buNone/>
              <a:defRPr sz="9260"/>
            </a:lvl2pPr>
            <a:lvl3pPr marL="3024012" indent="0">
              <a:buNone/>
              <a:defRPr sz="7937"/>
            </a:lvl3pPr>
            <a:lvl4pPr marL="4536018" indent="0">
              <a:buNone/>
              <a:defRPr sz="6614"/>
            </a:lvl4pPr>
            <a:lvl5pPr marL="6048024" indent="0">
              <a:buNone/>
              <a:defRPr sz="6614"/>
            </a:lvl5pPr>
            <a:lvl6pPr marL="7560031" indent="0">
              <a:buNone/>
              <a:defRPr sz="6614"/>
            </a:lvl6pPr>
            <a:lvl7pPr marL="9072037" indent="0">
              <a:buNone/>
              <a:defRPr sz="6614"/>
            </a:lvl7pPr>
            <a:lvl8pPr marL="10584043" indent="0">
              <a:buNone/>
              <a:defRPr sz="6614"/>
            </a:lvl8pPr>
            <a:lvl9pPr marL="12096049" indent="0">
              <a:buNone/>
              <a:defRPr sz="6614"/>
            </a:lvl9pPr>
          </a:lstStyle>
          <a:p>
            <a:r>
              <a:rPr lang="en-US" smtClean="0"/>
              <a:t>Click icon to add picture</a:t>
            </a:r>
            <a:endParaRPr lang="en-US" dirty="0"/>
          </a:p>
        </p:txBody>
      </p:sp>
      <p:sp>
        <p:nvSpPr>
          <p:cNvPr id="4" name="Text Placeholder 3"/>
          <p:cNvSpPr>
            <a:spLocks noGrp="1"/>
          </p:cNvSpPr>
          <p:nvPr>
            <p:ph type="body" sz="half" idx="2"/>
          </p:nvPr>
        </p:nvSpPr>
        <p:spPr>
          <a:xfrm>
            <a:off x="2082959" y="12743974"/>
            <a:ext cx="9753280" cy="23609788"/>
          </a:xfrm>
        </p:spPr>
        <p:txBody>
          <a:bodyPr/>
          <a:lstStyle>
            <a:lvl1pPr marL="0" indent="0">
              <a:buNone/>
              <a:defRPr sz="5291"/>
            </a:lvl1pPr>
            <a:lvl2pPr marL="1512006" indent="0">
              <a:buNone/>
              <a:defRPr sz="4630"/>
            </a:lvl2pPr>
            <a:lvl3pPr marL="3024012" indent="0">
              <a:buNone/>
              <a:defRPr sz="3969"/>
            </a:lvl3pPr>
            <a:lvl4pPr marL="4536018" indent="0">
              <a:buNone/>
              <a:defRPr sz="3307"/>
            </a:lvl4pPr>
            <a:lvl5pPr marL="6048024" indent="0">
              <a:buNone/>
              <a:defRPr sz="3307"/>
            </a:lvl5pPr>
            <a:lvl6pPr marL="7560031" indent="0">
              <a:buNone/>
              <a:defRPr sz="3307"/>
            </a:lvl6pPr>
            <a:lvl7pPr marL="9072037" indent="0">
              <a:buNone/>
              <a:defRPr sz="3307"/>
            </a:lvl7pPr>
            <a:lvl8pPr marL="10584043" indent="0">
              <a:buNone/>
              <a:defRPr sz="3307"/>
            </a:lvl8pPr>
            <a:lvl9pPr marL="12096049" indent="0">
              <a:buNone/>
              <a:defRPr sz="3307"/>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E2A4641-F5ED-4B14-B158-5B637F5AB370}" type="datetimeFigureOut">
              <a:rPr lang="fr-FR" smtClean="0"/>
              <a:pPr/>
              <a:t>01/03/2016</a:t>
            </a:fld>
            <a:endParaRPr lang="fr-FR"/>
          </a:p>
        </p:txBody>
      </p:sp>
      <p:sp>
        <p:nvSpPr>
          <p:cNvPr id="6" name="Footer Placeholder 5"/>
          <p:cNvSpPr>
            <a:spLocks noGrp="1"/>
          </p:cNvSpPr>
          <p:nvPr>
            <p:ph type="ftr" sz="quarter" idx="11"/>
          </p:nvPr>
        </p:nvSpPr>
        <p:spPr/>
        <p:txBody>
          <a:bodyPr/>
          <a:lstStyle/>
          <a:p>
            <a:endParaRPr lang="fr-FR"/>
          </a:p>
        </p:txBody>
      </p:sp>
      <p:sp>
        <p:nvSpPr>
          <p:cNvPr id="7" name="Slide Number Placeholder 6"/>
          <p:cNvSpPr>
            <a:spLocks noGrp="1"/>
          </p:cNvSpPr>
          <p:nvPr>
            <p:ph type="sldNum" sz="quarter" idx="12"/>
          </p:nvPr>
        </p:nvSpPr>
        <p:spPr/>
        <p:txBody>
          <a:bodyPr/>
          <a:lstStyle/>
          <a:p>
            <a:fld id="{399D61DD-626D-4654-A65D-1E080A3B9480}" type="slidenum">
              <a:rPr lang="fr-FR" smtClean="0"/>
              <a:pPr/>
              <a:t>‹#›</a:t>
            </a:fld>
            <a:endParaRPr lang="fr-FR"/>
          </a:p>
        </p:txBody>
      </p:sp>
    </p:spTree>
    <p:extLst>
      <p:ext uri="{BB962C8B-B14F-4D97-AF65-F5344CB8AC3E}">
        <p14:creationId xmlns:p14="http://schemas.microsoft.com/office/powerpoint/2010/main" val="354022760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079020" y="2261671"/>
            <a:ext cx="26082248" cy="8210820"/>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2079020" y="11308310"/>
            <a:ext cx="26082248" cy="26953115"/>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2079020" y="39372595"/>
            <a:ext cx="6804065" cy="2261662"/>
          </a:xfrm>
          <a:prstGeom prst="rect">
            <a:avLst/>
          </a:prstGeom>
        </p:spPr>
        <p:txBody>
          <a:bodyPr vert="horz" lIns="91440" tIns="45720" rIns="91440" bIns="45720" rtlCol="0" anchor="ctr"/>
          <a:lstStyle>
            <a:lvl1pPr algn="l">
              <a:defRPr sz="3969">
                <a:solidFill>
                  <a:schemeClr val="tx1">
                    <a:tint val="75000"/>
                  </a:schemeClr>
                </a:solidFill>
              </a:defRPr>
            </a:lvl1pPr>
          </a:lstStyle>
          <a:p>
            <a:fld id="{8E2A4641-F5ED-4B14-B158-5B637F5AB370}" type="datetimeFigureOut">
              <a:rPr lang="fr-FR" smtClean="0"/>
              <a:pPr/>
              <a:t>01/03/2016</a:t>
            </a:fld>
            <a:endParaRPr lang="fr-FR"/>
          </a:p>
        </p:txBody>
      </p:sp>
      <p:sp>
        <p:nvSpPr>
          <p:cNvPr id="5" name="Footer Placeholder 4"/>
          <p:cNvSpPr>
            <a:spLocks noGrp="1"/>
          </p:cNvSpPr>
          <p:nvPr>
            <p:ph type="ftr" sz="quarter" idx="3"/>
          </p:nvPr>
        </p:nvSpPr>
        <p:spPr>
          <a:xfrm>
            <a:off x="10017096" y="39372595"/>
            <a:ext cx="10206097" cy="2261662"/>
          </a:xfrm>
          <a:prstGeom prst="rect">
            <a:avLst/>
          </a:prstGeom>
        </p:spPr>
        <p:txBody>
          <a:bodyPr vert="horz" lIns="91440" tIns="45720" rIns="91440" bIns="45720" rtlCol="0" anchor="ctr"/>
          <a:lstStyle>
            <a:lvl1pPr algn="ctr">
              <a:defRPr sz="3969">
                <a:solidFill>
                  <a:schemeClr val="tx1">
                    <a:tint val="75000"/>
                  </a:schemeClr>
                </a:solidFill>
              </a:defRPr>
            </a:lvl1pPr>
          </a:lstStyle>
          <a:p>
            <a:endParaRPr lang="fr-FR"/>
          </a:p>
        </p:txBody>
      </p:sp>
      <p:sp>
        <p:nvSpPr>
          <p:cNvPr id="6" name="Slide Number Placeholder 5"/>
          <p:cNvSpPr>
            <a:spLocks noGrp="1"/>
          </p:cNvSpPr>
          <p:nvPr>
            <p:ph type="sldNum" sz="quarter" idx="4"/>
          </p:nvPr>
        </p:nvSpPr>
        <p:spPr>
          <a:xfrm>
            <a:off x="21357203" y="39372595"/>
            <a:ext cx="6804065" cy="2261662"/>
          </a:xfrm>
          <a:prstGeom prst="rect">
            <a:avLst/>
          </a:prstGeom>
        </p:spPr>
        <p:txBody>
          <a:bodyPr vert="horz" lIns="91440" tIns="45720" rIns="91440" bIns="45720" rtlCol="0" anchor="ctr"/>
          <a:lstStyle>
            <a:lvl1pPr algn="r">
              <a:defRPr sz="3969">
                <a:solidFill>
                  <a:schemeClr val="tx1">
                    <a:tint val="75000"/>
                  </a:schemeClr>
                </a:solidFill>
              </a:defRPr>
            </a:lvl1pPr>
          </a:lstStyle>
          <a:p>
            <a:fld id="{399D61DD-626D-4654-A65D-1E080A3B9480}" type="slidenum">
              <a:rPr lang="fr-FR" smtClean="0"/>
              <a:pPr/>
              <a:t>‹#›</a:t>
            </a:fld>
            <a:endParaRPr lang="fr-FR"/>
          </a:p>
        </p:txBody>
      </p:sp>
    </p:spTree>
    <p:extLst>
      <p:ext uri="{BB962C8B-B14F-4D97-AF65-F5344CB8AC3E}">
        <p14:creationId xmlns:p14="http://schemas.microsoft.com/office/powerpoint/2010/main" val="1459337202"/>
      </p:ext>
    </p:extLst>
  </p:cSld>
  <p:clrMap bg1="dk1" tx1="lt1" bg2="dk2" tx2="lt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defTabSz="3024012" rtl="0" eaLnBrk="1" latinLnBrk="0" hangingPunct="1">
        <a:lnSpc>
          <a:spcPct val="90000"/>
        </a:lnSpc>
        <a:spcBef>
          <a:spcPct val="0"/>
        </a:spcBef>
        <a:buNone/>
        <a:defRPr sz="14551" kern="1200">
          <a:solidFill>
            <a:schemeClr val="tx1"/>
          </a:solidFill>
          <a:latin typeface="+mj-lt"/>
          <a:ea typeface="+mj-ea"/>
          <a:cs typeface="+mj-cs"/>
        </a:defRPr>
      </a:lvl1pPr>
    </p:titleStyle>
    <p:bodyStyle>
      <a:lvl1pPr marL="756003" indent="-756003" algn="l" defTabSz="3024012" rtl="0" eaLnBrk="1" latinLnBrk="0" hangingPunct="1">
        <a:lnSpc>
          <a:spcPct val="90000"/>
        </a:lnSpc>
        <a:spcBef>
          <a:spcPts val="3307"/>
        </a:spcBef>
        <a:buFont typeface="Arial" panose="020B0604020202020204" pitchFamily="34" charset="0"/>
        <a:buChar char="•"/>
        <a:defRPr sz="9260" kern="1200">
          <a:solidFill>
            <a:schemeClr val="tx1"/>
          </a:solidFill>
          <a:latin typeface="+mn-lt"/>
          <a:ea typeface="+mn-ea"/>
          <a:cs typeface="+mn-cs"/>
        </a:defRPr>
      </a:lvl1pPr>
      <a:lvl2pPr marL="2268009" indent="-756003" algn="l" defTabSz="3024012" rtl="0" eaLnBrk="1" latinLnBrk="0" hangingPunct="1">
        <a:lnSpc>
          <a:spcPct val="90000"/>
        </a:lnSpc>
        <a:spcBef>
          <a:spcPts val="1654"/>
        </a:spcBef>
        <a:buFont typeface="Arial" panose="020B0604020202020204" pitchFamily="34" charset="0"/>
        <a:buChar char="•"/>
        <a:defRPr sz="7937" kern="1200">
          <a:solidFill>
            <a:schemeClr val="tx1"/>
          </a:solidFill>
          <a:latin typeface="+mn-lt"/>
          <a:ea typeface="+mn-ea"/>
          <a:cs typeface="+mn-cs"/>
        </a:defRPr>
      </a:lvl2pPr>
      <a:lvl3pPr marL="3780015" indent="-756003" algn="l" defTabSz="3024012" rtl="0" eaLnBrk="1" latinLnBrk="0" hangingPunct="1">
        <a:lnSpc>
          <a:spcPct val="90000"/>
        </a:lnSpc>
        <a:spcBef>
          <a:spcPts val="1654"/>
        </a:spcBef>
        <a:buFont typeface="Arial" panose="020B0604020202020204" pitchFamily="34" charset="0"/>
        <a:buChar char="•"/>
        <a:defRPr sz="6614" kern="1200">
          <a:solidFill>
            <a:schemeClr val="tx1"/>
          </a:solidFill>
          <a:latin typeface="+mn-lt"/>
          <a:ea typeface="+mn-ea"/>
          <a:cs typeface="+mn-cs"/>
        </a:defRPr>
      </a:lvl3pPr>
      <a:lvl4pPr marL="5292021" indent="-756003" algn="l" defTabSz="3024012" rtl="0" eaLnBrk="1" latinLnBrk="0" hangingPunct="1">
        <a:lnSpc>
          <a:spcPct val="90000"/>
        </a:lnSpc>
        <a:spcBef>
          <a:spcPts val="1654"/>
        </a:spcBef>
        <a:buFont typeface="Arial" panose="020B0604020202020204" pitchFamily="34" charset="0"/>
        <a:buChar char="•"/>
        <a:defRPr sz="5953" kern="1200">
          <a:solidFill>
            <a:schemeClr val="tx1"/>
          </a:solidFill>
          <a:latin typeface="+mn-lt"/>
          <a:ea typeface="+mn-ea"/>
          <a:cs typeface="+mn-cs"/>
        </a:defRPr>
      </a:lvl4pPr>
      <a:lvl5pPr marL="6804028" indent="-756003" algn="l" defTabSz="3024012" rtl="0" eaLnBrk="1" latinLnBrk="0" hangingPunct="1">
        <a:lnSpc>
          <a:spcPct val="90000"/>
        </a:lnSpc>
        <a:spcBef>
          <a:spcPts val="1654"/>
        </a:spcBef>
        <a:buFont typeface="Arial" panose="020B0604020202020204" pitchFamily="34" charset="0"/>
        <a:buChar char="•"/>
        <a:defRPr sz="5953" kern="1200">
          <a:solidFill>
            <a:schemeClr val="tx1"/>
          </a:solidFill>
          <a:latin typeface="+mn-lt"/>
          <a:ea typeface="+mn-ea"/>
          <a:cs typeface="+mn-cs"/>
        </a:defRPr>
      </a:lvl5pPr>
      <a:lvl6pPr marL="8316034" indent="-756003" algn="l" defTabSz="3024012" rtl="0" eaLnBrk="1" latinLnBrk="0" hangingPunct="1">
        <a:lnSpc>
          <a:spcPct val="90000"/>
        </a:lnSpc>
        <a:spcBef>
          <a:spcPts val="1654"/>
        </a:spcBef>
        <a:buFont typeface="Arial" panose="020B0604020202020204" pitchFamily="34" charset="0"/>
        <a:buChar char="•"/>
        <a:defRPr sz="5953" kern="1200">
          <a:solidFill>
            <a:schemeClr val="tx1"/>
          </a:solidFill>
          <a:latin typeface="+mn-lt"/>
          <a:ea typeface="+mn-ea"/>
          <a:cs typeface="+mn-cs"/>
        </a:defRPr>
      </a:lvl6pPr>
      <a:lvl7pPr marL="9828040" indent="-756003" algn="l" defTabSz="3024012" rtl="0" eaLnBrk="1" latinLnBrk="0" hangingPunct="1">
        <a:lnSpc>
          <a:spcPct val="90000"/>
        </a:lnSpc>
        <a:spcBef>
          <a:spcPts val="1654"/>
        </a:spcBef>
        <a:buFont typeface="Arial" panose="020B0604020202020204" pitchFamily="34" charset="0"/>
        <a:buChar char="•"/>
        <a:defRPr sz="5953" kern="1200">
          <a:solidFill>
            <a:schemeClr val="tx1"/>
          </a:solidFill>
          <a:latin typeface="+mn-lt"/>
          <a:ea typeface="+mn-ea"/>
          <a:cs typeface="+mn-cs"/>
        </a:defRPr>
      </a:lvl7pPr>
      <a:lvl8pPr marL="11340046" indent="-756003" algn="l" defTabSz="3024012" rtl="0" eaLnBrk="1" latinLnBrk="0" hangingPunct="1">
        <a:lnSpc>
          <a:spcPct val="90000"/>
        </a:lnSpc>
        <a:spcBef>
          <a:spcPts val="1654"/>
        </a:spcBef>
        <a:buFont typeface="Arial" panose="020B0604020202020204" pitchFamily="34" charset="0"/>
        <a:buChar char="•"/>
        <a:defRPr sz="5953" kern="1200">
          <a:solidFill>
            <a:schemeClr val="tx1"/>
          </a:solidFill>
          <a:latin typeface="+mn-lt"/>
          <a:ea typeface="+mn-ea"/>
          <a:cs typeface="+mn-cs"/>
        </a:defRPr>
      </a:lvl8pPr>
      <a:lvl9pPr marL="12852052" indent="-756003" algn="l" defTabSz="3024012" rtl="0" eaLnBrk="1" latinLnBrk="0" hangingPunct="1">
        <a:lnSpc>
          <a:spcPct val="90000"/>
        </a:lnSpc>
        <a:spcBef>
          <a:spcPts val="1654"/>
        </a:spcBef>
        <a:buFont typeface="Arial" panose="020B0604020202020204" pitchFamily="34" charset="0"/>
        <a:buChar char="•"/>
        <a:defRPr sz="5953" kern="1200">
          <a:solidFill>
            <a:schemeClr val="tx1"/>
          </a:solidFill>
          <a:latin typeface="+mn-lt"/>
          <a:ea typeface="+mn-ea"/>
          <a:cs typeface="+mn-cs"/>
        </a:defRPr>
      </a:lvl9pPr>
    </p:bodyStyle>
    <p:otherStyle>
      <a:defPPr>
        <a:defRPr lang="en-US"/>
      </a:defPPr>
      <a:lvl1pPr marL="0" algn="l" defTabSz="3024012" rtl="0" eaLnBrk="1" latinLnBrk="0" hangingPunct="1">
        <a:defRPr sz="5953" kern="1200">
          <a:solidFill>
            <a:schemeClr val="tx1"/>
          </a:solidFill>
          <a:latin typeface="+mn-lt"/>
          <a:ea typeface="+mn-ea"/>
          <a:cs typeface="+mn-cs"/>
        </a:defRPr>
      </a:lvl1pPr>
      <a:lvl2pPr marL="1512006" algn="l" defTabSz="3024012" rtl="0" eaLnBrk="1" latinLnBrk="0" hangingPunct="1">
        <a:defRPr sz="5953" kern="1200">
          <a:solidFill>
            <a:schemeClr val="tx1"/>
          </a:solidFill>
          <a:latin typeface="+mn-lt"/>
          <a:ea typeface="+mn-ea"/>
          <a:cs typeface="+mn-cs"/>
        </a:defRPr>
      </a:lvl2pPr>
      <a:lvl3pPr marL="3024012" algn="l" defTabSz="3024012" rtl="0" eaLnBrk="1" latinLnBrk="0" hangingPunct="1">
        <a:defRPr sz="5953" kern="1200">
          <a:solidFill>
            <a:schemeClr val="tx1"/>
          </a:solidFill>
          <a:latin typeface="+mn-lt"/>
          <a:ea typeface="+mn-ea"/>
          <a:cs typeface="+mn-cs"/>
        </a:defRPr>
      </a:lvl3pPr>
      <a:lvl4pPr marL="4536018" algn="l" defTabSz="3024012" rtl="0" eaLnBrk="1" latinLnBrk="0" hangingPunct="1">
        <a:defRPr sz="5953" kern="1200">
          <a:solidFill>
            <a:schemeClr val="tx1"/>
          </a:solidFill>
          <a:latin typeface="+mn-lt"/>
          <a:ea typeface="+mn-ea"/>
          <a:cs typeface="+mn-cs"/>
        </a:defRPr>
      </a:lvl4pPr>
      <a:lvl5pPr marL="6048024" algn="l" defTabSz="3024012" rtl="0" eaLnBrk="1" latinLnBrk="0" hangingPunct="1">
        <a:defRPr sz="5953" kern="1200">
          <a:solidFill>
            <a:schemeClr val="tx1"/>
          </a:solidFill>
          <a:latin typeface="+mn-lt"/>
          <a:ea typeface="+mn-ea"/>
          <a:cs typeface="+mn-cs"/>
        </a:defRPr>
      </a:lvl5pPr>
      <a:lvl6pPr marL="7560031" algn="l" defTabSz="3024012" rtl="0" eaLnBrk="1" latinLnBrk="0" hangingPunct="1">
        <a:defRPr sz="5953" kern="1200">
          <a:solidFill>
            <a:schemeClr val="tx1"/>
          </a:solidFill>
          <a:latin typeface="+mn-lt"/>
          <a:ea typeface="+mn-ea"/>
          <a:cs typeface="+mn-cs"/>
        </a:defRPr>
      </a:lvl6pPr>
      <a:lvl7pPr marL="9072037" algn="l" defTabSz="3024012" rtl="0" eaLnBrk="1" latinLnBrk="0" hangingPunct="1">
        <a:defRPr sz="5953" kern="1200">
          <a:solidFill>
            <a:schemeClr val="tx1"/>
          </a:solidFill>
          <a:latin typeface="+mn-lt"/>
          <a:ea typeface="+mn-ea"/>
          <a:cs typeface="+mn-cs"/>
        </a:defRPr>
      </a:lvl7pPr>
      <a:lvl8pPr marL="10584043" algn="l" defTabSz="3024012" rtl="0" eaLnBrk="1" latinLnBrk="0" hangingPunct="1">
        <a:defRPr sz="5953" kern="1200">
          <a:solidFill>
            <a:schemeClr val="tx1"/>
          </a:solidFill>
          <a:latin typeface="+mn-lt"/>
          <a:ea typeface="+mn-ea"/>
          <a:cs typeface="+mn-cs"/>
        </a:defRPr>
      </a:lvl8pPr>
      <a:lvl9pPr marL="12096049" algn="l" defTabSz="3024012" rtl="0" eaLnBrk="1" latinLnBrk="0" hangingPunct="1">
        <a:defRPr sz="5953"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13" Type="http://schemas.openxmlformats.org/officeDocument/2006/relationships/image" Target="../media/image11.jpeg"/><Relationship Id="rId18" Type="http://schemas.openxmlformats.org/officeDocument/2006/relationships/image" Target="../media/image16.png"/><Relationship Id="rId3" Type="http://schemas.openxmlformats.org/officeDocument/2006/relationships/image" Target="../media/image2.png"/><Relationship Id="rId21" Type="http://schemas.openxmlformats.org/officeDocument/2006/relationships/image" Target="../media/image19.png"/><Relationship Id="rId7" Type="http://schemas.openxmlformats.org/officeDocument/2006/relationships/image" Target="../media/image5.png"/><Relationship Id="rId12" Type="http://schemas.openxmlformats.org/officeDocument/2006/relationships/image" Target="../media/image10.png"/><Relationship Id="rId17" Type="http://schemas.openxmlformats.org/officeDocument/2006/relationships/image" Target="../media/image15.png"/><Relationship Id="rId2" Type="http://schemas.openxmlformats.org/officeDocument/2006/relationships/image" Target="../media/image1.jpeg"/><Relationship Id="rId16" Type="http://schemas.openxmlformats.org/officeDocument/2006/relationships/image" Target="../media/image14.png"/><Relationship Id="rId20" Type="http://schemas.openxmlformats.org/officeDocument/2006/relationships/image" Target="../media/image18.png"/><Relationship Id="rId1" Type="http://schemas.openxmlformats.org/officeDocument/2006/relationships/slideLayout" Target="../slideLayouts/slideLayout1.xml"/><Relationship Id="rId6" Type="http://schemas.openxmlformats.org/officeDocument/2006/relationships/image" Target="../media/image4.jpeg"/><Relationship Id="rId11" Type="http://schemas.openxmlformats.org/officeDocument/2006/relationships/image" Target="../media/image9.png"/><Relationship Id="rId5" Type="http://schemas.microsoft.com/office/2007/relationships/hdphoto" Target="../media/hdphoto1.wdp"/><Relationship Id="rId15" Type="http://schemas.openxmlformats.org/officeDocument/2006/relationships/image" Target="../media/image13.png"/><Relationship Id="rId23" Type="http://schemas.openxmlformats.org/officeDocument/2006/relationships/image" Target="../media/image21.png"/><Relationship Id="rId10" Type="http://schemas.openxmlformats.org/officeDocument/2006/relationships/image" Target="../media/image8.png"/><Relationship Id="rId19" Type="http://schemas.openxmlformats.org/officeDocument/2006/relationships/image" Target="../media/image17.png"/><Relationship Id="rId4" Type="http://schemas.openxmlformats.org/officeDocument/2006/relationships/image" Target="../media/image3.png"/><Relationship Id="rId9" Type="http://schemas.openxmlformats.org/officeDocument/2006/relationships/image" Target="../media/image7.png"/><Relationship Id="rId14" Type="http://schemas.openxmlformats.org/officeDocument/2006/relationships/image" Target="../media/image12.png"/><Relationship Id="rId22" Type="http://schemas.openxmlformats.org/officeDocument/2006/relationships/image" Target="../media/image20.emf"/></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58000" r="-58000"/>
          </a:stretch>
        </a:blipFill>
        <a:effectLst/>
      </p:bgPr>
    </p:bg>
    <p:spTree>
      <p:nvGrpSpPr>
        <p:cNvPr id="1" name=""/>
        <p:cNvGrpSpPr/>
        <p:nvPr/>
      </p:nvGrpSpPr>
      <p:grpSpPr>
        <a:xfrm>
          <a:off x="0" y="0"/>
          <a:ext cx="0" cy="0"/>
          <a:chOff x="0" y="0"/>
          <a:chExt cx="0" cy="0"/>
        </a:xfrm>
      </p:grpSpPr>
      <p:sp>
        <p:nvSpPr>
          <p:cNvPr id="9" name="Rounded Rectangle 8"/>
          <p:cNvSpPr/>
          <p:nvPr/>
        </p:nvSpPr>
        <p:spPr>
          <a:xfrm>
            <a:off x="19477692" y="8016186"/>
            <a:ext cx="10748565" cy="5037660"/>
          </a:xfrm>
          <a:prstGeom prst="roundRect">
            <a:avLst/>
          </a:prstGeom>
          <a:solidFill>
            <a:schemeClr val="accent4">
              <a:lumMod val="75000"/>
            </a:schemeClr>
          </a:solidFill>
          <a:ln>
            <a:noFill/>
          </a:ln>
          <a:effectLst>
            <a:glow rad="228600">
              <a:schemeClr val="accent3">
                <a:satMod val="175000"/>
                <a:alpha val="40000"/>
              </a:schemeClr>
            </a:glow>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hemeClr val="accent3"/>
          </a:lnRef>
          <a:fillRef idx="3">
            <a:schemeClr val="accent3"/>
          </a:fillRef>
          <a:effectRef idx="3">
            <a:schemeClr val="accent3"/>
          </a:effectRef>
          <a:fontRef idx="minor">
            <a:schemeClr val="lt1"/>
          </a:fontRef>
        </p:style>
        <p:txBody>
          <a:bodyPr rtlCol="0" anchor="ctr"/>
          <a:lstStyle/>
          <a:p>
            <a:r>
              <a:rPr lang="fr-FR" sz="2000" b="1" dirty="0">
                <a:solidFill>
                  <a:srgbClr val="92D050"/>
                </a:solidFill>
              </a:rPr>
              <a:t>Introduction:</a:t>
            </a:r>
          </a:p>
          <a:p>
            <a:r>
              <a:rPr lang="fr-FR" sz="2000" dirty="0">
                <a:solidFill>
                  <a:schemeClr val="tx1"/>
                </a:solidFill>
              </a:rPr>
              <a:t>De nos jours, la production mondiale d’énergie est réalisée à 74 % à partir de combustibles fossiles (pétrole, charbon et gaz), à 20 % par les énergies renouvelables (hydraulique, biomasse, solaire, éolien) et à 6 % par le nucléaire [1]. De nombreuses études sur l’appauvrissement des ressources fossiles convergent vers le résultat suivant : la quantité d’énergie fossile disponible diminuera à l’horizon 2010-2020 et sera épuisée avant la fin de ce siècle. Notre avenir énergétique doit se baser sur les énergies nucléaires et renouvelables.</a:t>
            </a:r>
          </a:p>
          <a:p>
            <a:r>
              <a:rPr lang="fr-FR" sz="2000" dirty="0">
                <a:solidFill>
                  <a:schemeClr val="tx1"/>
                </a:solidFill>
              </a:rPr>
              <a:t>Les ressources renouvelables sont variées et inépuisables. Leur conversion en énergie thermique, chimique ou électrique présente peu de dangers humains et écologiques. De plus, la production peut être centralisée ou décentralisée. En revanche, elle se caractérise par un rendement relativement faible, un coût important et une intermittence de la ressource.</a:t>
            </a:r>
          </a:p>
          <a:p>
            <a:r>
              <a:rPr lang="fr-FR" sz="2000" dirty="0">
                <a:solidFill>
                  <a:schemeClr val="tx1"/>
                </a:solidFill>
              </a:rPr>
              <a:t>Pour but d'améliorer la qualité de l'énergie produite par un système de production d'énergie électrique, un système hybride est proposée dans ce travail </a:t>
            </a:r>
            <a:r>
              <a:rPr lang="fr-FR" sz="2000" dirty="0"/>
              <a:t>[2].</a:t>
            </a:r>
            <a:endParaRPr lang="fr-FR" sz="2000" dirty="0">
              <a:solidFill>
                <a:schemeClr val="tx1"/>
              </a:solidFill>
            </a:endParaRPr>
          </a:p>
        </p:txBody>
      </p:sp>
      <p:sp>
        <p:nvSpPr>
          <p:cNvPr id="15" name="Rounded Rectangle 14"/>
          <p:cNvSpPr/>
          <p:nvPr/>
        </p:nvSpPr>
        <p:spPr>
          <a:xfrm>
            <a:off x="0" y="13000684"/>
            <a:ext cx="10378308" cy="16070930"/>
          </a:xfrm>
          <a:prstGeom prst="round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a:effectLst>
            <a:glow rad="228600">
              <a:schemeClr val="accent2">
                <a:satMod val="175000"/>
                <a:alpha val="40000"/>
              </a:schemeClr>
            </a:glow>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fr-FR" sz="2400" b="1" dirty="0" smtClean="0">
                <a:solidFill>
                  <a:srgbClr val="99FF33"/>
                </a:solidFill>
              </a:rPr>
              <a:t>L’énergie photovoltaïque</a:t>
            </a:r>
          </a:p>
          <a:p>
            <a:r>
              <a:rPr lang="fr-FR" sz="2400" b="1" dirty="0" smtClean="0">
                <a:solidFill>
                  <a:srgbClr val="99FF33"/>
                </a:solidFill>
              </a:rPr>
              <a:t>-Principe général:</a:t>
            </a:r>
          </a:p>
          <a:p>
            <a:r>
              <a:rPr lang="fr-FR" sz="2400" b="1" dirty="0" smtClean="0"/>
              <a:t>L'effet photovoltaïque, c'est la transformation de l'énergie solaire (&lt;&lt; photon ») </a:t>
            </a:r>
            <a:r>
              <a:rPr lang="fr-FR" sz="2400" b="1" dirty="0" err="1" smtClean="0"/>
              <a:t>enélectricité</a:t>
            </a:r>
            <a:r>
              <a:rPr lang="fr-FR" sz="2400" b="1" dirty="0" smtClean="0"/>
              <a:t> (&lt;&lt; Volt »). Il a été découvert en 1839, par le physicien français A.BECQUEREL.</a:t>
            </a:r>
            <a:br>
              <a:rPr lang="fr-FR" sz="2400" b="1" dirty="0" smtClean="0"/>
            </a:br>
            <a:r>
              <a:rPr lang="fr-FR" sz="2400" b="1" dirty="0" smtClean="0"/>
              <a:t>Effet photovoltaïque et la jonction P-N: Une cellule photovoltaïque est principalement constituée à partir de silicium dopé (semi-conducteur: jonction P-N).</a:t>
            </a:r>
            <a:br>
              <a:rPr lang="fr-FR" sz="2400" b="1" dirty="0" smtClean="0"/>
            </a:br>
            <a:r>
              <a:rPr lang="fr-FR" sz="2400" b="1" dirty="0" smtClean="0"/>
              <a:t>Lorsqu' une cellule est exposée au rayonnement électromagnétique solaire, </a:t>
            </a:r>
            <a:r>
              <a:rPr lang="fr-FR" sz="2400" b="1" dirty="0" err="1" smtClean="0"/>
              <a:t>lesphotons</a:t>
            </a:r>
            <a:r>
              <a:rPr lang="fr-FR" sz="2400" b="1" dirty="0" smtClean="0"/>
              <a:t> de la lumière transmettent leur énergie aux atomes de la jonction. Cette énergie permet aux électrons de libérer des atomes, générant ainsi des électrons (charges N) et des trous (charges P) [5] . Ces charges sont alors maintenues séparées par un champ électrique qui constitue une « barrière de potentiel ».</a:t>
            </a:r>
            <a:r>
              <a:rPr lang="fr-FR" sz="2000" dirty="0" smtClean="0"/>
              <a:t/>
            </a:r>
            <a:br>
              <a:rPr lang="fr-FR" sz="2000" dirty="0" smtClean="0"/>
            </a:br>
            <a:r>
              <a:rPr lang="fr-FR" sz="2000" dirty="0" smtClean="0"/>
              <a:t/>
            </a:r>
            <a:br>
              <a:rPr lang="fr-FR" sz="2000" dirty="0" smtClean="0"/>
            </a:br>
            <a:endParaRPr lang="fr-FR" sz="2000" dirty="0" smtClean="0"/>
          </a:p>
          <a:p>
            <a:endParaRPr lang="fr-FR" sz="2000" dirty="0" smtClean="0">
              <a:solidFill>
                <a:srgbClr val="FF0000"/>
              </a:solidFill>
            </a:endParaRPr>
          </a:p>
          <a:p>
            <a:endParaRPr lang="fr-FR" sz="2000" dirty="0" smtClean="0">
              <a:solidFill>
                <a:srgbClr val="FF0000"/>
              </a:solidFill>
            </a:endParaRPr>
          </a:p>
          <a:p>
            <a:endParaRPr lang="fr-FR" sz="2000" dirty="0" smtClean="0">
              <a:solidFill>
                <a:srgbClr val="FF0000"/>
              </a:solidFill>
            </a:endParaRPr>
          </a:p>
          <a:p>
            <a:endParaRPr lang="fr-FR" sz="2000" dirty="0" smtClean="0">
              <a:solidFill>
                <a:srgbClr val="FF0000"/>
              </a:solidFill>
            </a:endParaRPr>
          </a:p>
          <a:p>
            <a:endParaRPr lang="fr-FR" sz="2000" dirty="0" smtClean="0">
              <a:solidFill>
                <a:srgbClr val="FF0000"/>
              </a:solidFill>
            </a:endParaRPr>
          </a:p>
          <a:p>
            <a:endParaRPr lang="fr-FR" sz="2000" dirty="0" smtClean="0">
              <a:solidFill>
                <a:srgbClr val="FF0000"/>
              </a:solidFill>
            </a:endParaRPr>
          </a:p>
          <a:p>
            <a:r>
              <a:rPr lang="fr-FR" sz="1600" b="1" dirty="0" smtClean="0"/>
              <a:t>FIG 2: principe de fonctionnement d’une cellule PV                   FIG 3: schéma électrique équivalente.</a:t>
            </a:r>
          </a:p>
          <a:p>
            <a:r>
              <a:rPr lang="fr-FR" sz="2400" b="1" dirty="0" smtClean="0">
                <a:solidFill>
                  <a:srgbClr val="99FF33"/>
                </a:solidFill>
              </a:rPr>
              <a:t>-Caractéristiques électriques d’une cellule photovoltaïque:</a:t>
            </a:r>
          </a:p>
          <a:p>
            <a:r>
              <a:rPr lang="fr-FR" sz="2400" b="1" dirty="0" smtClean="0"/>
              <a:t>Le modèle mathématique pour la caractéristique courant-tension d’une cellule PV est donné par :</a:t>
            </a:r>
            <a:r>
              <a:rPr lang="fr-FR" sz="2000" dirty="0" smtClean="0"/>
              <a:t/>
            </a:r>
            <a:br>
              <a:rPr lang="fr-FR" sz="2000" dirty="0" smtClean="0"/>
            </a:br>
            <a:r>
              <a:rPr lang="fr-FR" sz="2000" dirty="0" smtClean="0"/>
              <a:t/>
            </a:r>
            <a:br>
              <a:rPr lang="fr-FR" sz="2000" dirty="0" smtClean="0"/>
            </a:br>
            <a:r>
              <a:rPr lang="fr-FR" sz="2400" b="1" dirty="0" smtClean="0">
                <a:solidFill>
                  <a:srgbClr val="99FF33"/>
                </a:solidFill>
              </a:rPr>
              <a:t>Paramètres d’une cellule photovoltaïque</a:t>
            </a:r>
            <a:r>
              <a:rPr lang="fr-FR" sz="2400" b="1" dirty="0" smtClean="0"/>
              <a:t>:</a:t>
            </a:r>
          </a:p>
          <a:p>
            <a:r>
              <a:rPr lang="fr-FR" sz="2400" b="1" dirty="0" smtClean="0"/>
              <a:t>1-Courant de court-circuit (</a:t>
            </a:r>
            <a:r>
              <a:rPr lang="fr-FR" sz="2400" b="1" dirty="0" err="1" smtClean="0"/>
              <a:t>Icc</a:t>
            </a:r>
            <a:r>
              <a:rPr lang="fr-FR" sz="2400" b="1" dirty="0" smtClean="0"/>
              <a:t>) :                         3- Rendement énergétique:</a:t>
            </a:r>
          </a:p>
          <a:p>
            <a:r>
              <a:rPr lang="fr-FR" sz="2400" b="1" dirty="0" smtClean="0"/>
              <a:t/>
            </a:r>
            <a:br>
              <a:rPr lang="fr-FR" sz="2400" b="1" dirty="0" smtClean="0"/>
            </a:br>
            <a:r>
              <a:rPr lang="fr-FR" sz="2400" b="1" dirty="0" smtClean="0"/>
              <a:t>2-Tension de circuit-ouvert (</a:t>
            </a:r>
            <a:r>
              <a:rPr lang="fr-FR" sz="2400" b="1" dirty="0" err="1" smtClean="0"/>
              <a:t>Voc</a:t>
            </a:r>
            <a:r>
              <a:rPr lang="fr-FR" sz="2400" b="1" dirty="0" smtClean="0"/>
              <a:t>):                        4-Facteur de forme:</a:t>
            </a:r>
          </a:p>
          <a:p>
            <a:endParaRPr lang="fr-FR" sz="2400" b="1" dirty="0" smtClean="0"/>
          </a:p>
          <a:p>
            <a:r>
              <a:rPr lang="fr-FR" sz="2000" dirty="0" smtClean="0"/>
              <a:t/>
            </a:r>
            <a:br>
              <a:rPr lang="fr-FR" sz="2000" dirty="0" smtClean="0"/>
            </a:br>
            <a:r>
              <a:rPr lang="fr-FR" sz="2000" dirty="0" smtClean="0"/>
              <a:t/>
            </a:r>
            <a:br>
              <a:rPr lang="fr-FR" sz="2000" dirty="0" smtClean="0"/>
            </a:br>
            <a:r>
              <a:rPr lang="fr-FR" sz="2000" dirty="0" smtClean="0"/>
              <a:t/>
            </a:r>
            <a:br>
              <a:rPr lang="fr-FR" sz="2000" dirty="0" smtClean="0"/>
            </a:br>
            <a:r>
              <a:rPr lang="fr-FR" sz="2000" dirty="0" smtClean="0"/>
              <a:t/>
            </a:r>
            <a:br>
              <a:rPr lang="fr-FR" sz="2000" dirty="0" smtClean="0"/>
            </a:br>
            <a:r>
              <a:rPr lang="fr-FR" sz="2000" dirty="0" smtClean="0"/>
              <a:t/>
            </a:r>
            <a:br>
              <a:rPr lang="fr-FR" sz="2000" dirty="0" smtClean="0"/>
            </a:br>
            <a:endParaRPr lang="fr-FR" sz="2000" dirty="0">
              <a:solidFill>
                <a:srgbClr val="FF0000"/>
              </a:solidFill>
            </a:endParaRPr>
          </a:p>
        </p:txBody>
      </p:sp>
      <p:sp>
        <p:nvSpPr>
          <p:cNvPr id="10" name="Rounded Rectangle 9"/>
          <p:cNvSpPr/>
          <p:nvPr/>
        </p:nvSpPr>
        <p:spPr>
          <a:xfrm>
            <a:off x="10565410" y="10453842"/>
            <a:ext cx="8786158" cy="7424254"/>
          </a:xfrm>
          <a:prstGeom prst="roundRect">
            <a:avLst/>
          </a:prstGeom>
          <a:ln>
            <a:noFill/>
          </a:ln>
          <a:effectLst>
            <a:glow rad="228600">
              <a:schemeClr val="accent1">
                <a:satMod val="175000"/>
                <a:alpha val="40000"/>
              </a:schemeClr>
            </a:glow>
            <a:outerShdw blurRad="44450" dist="27940" dir="5400000" algn="ctr">
              <a:srgbClr val="000000">
                <a:alpha val="32000"/>
              </a:srgbClr>
            </a:outerShdw>
            <a:reflection blurRad="6350" stA="52000" endA="300" endPos="35000" dir="5400000" sy="-100000" algn="bl" rotWithShape="0"/>
          </a:effectLst>
          <a:scene3d>
            <a:camera prst="orthographicFront">
              <a:rot lat="0" lon="0" rev="0"/>
            </a:camera>
            <a:lightRig rig="balanced" dir="t">
              <a:rot lat="0" lon="0" rev="8700000"/>
            </a:lightRig>
          </a:scene3d>
          <a:sp3d>
            <a:bevelT w="190500" h="38100"/>
          </a:sp3d>
        </p:spPr>
        <p:style>
          <a:lnRef idx="0">
            <a:schemeClr val="accent3"/>
          </a:lnRef>
          <a:fillRef idx="3">
            <a:schemeClr val="accent3"/>
          </a:fillRef>
          <a:effectRef idx="3">
            <a:schemeClr val="accent3"/>
          </a:effectRef>
          <a:fontRef idx="minor">
            <a:schemeClr val="lt1"/>
          </a:fontRef>
        </p:style>
        <p:txBody>
          <a:bodyPr rtlCol="0" anchor="t"/>
          <a:lstStyle/>
          <a:p>
            <a:r>
              <a:rPr lang="fr-FR" sz="2400" b="1" dirty="0" smtClean="0">
                <a:solidFill>
                  <a:srgbClr val="99FF33"/>
                </a:solidFill>
              </a:rPr>
              <a:t>       Définition </a:t>
            </a:r>
            <a:r>
              <a:rPr lang="fr-FR" sz="2400" b="1" dirty="0">
                <a:solidFill>
                  <a:srgbClr val="99FF33"/>
                </a:solidFill>
              </a:rPr>
              <a:t>d’un système hybride :</a:t>
            </a:r>
          </a:p>
          <a:p>
            <a:r>
              <a:rPr lang="fr-FR" sz="2400" b="1" dirty="0">
                <a:solidFill>
                  <a:schemeClr val="bg1"/>
                </a:solidFill>
              </a:rPr>
              <a:t>« </a:t>
            </a:r>
            <a:r>
              <a:rPr lang="fr-FR" sz="2400" b="1" i="1" dirty="0">
                <a:solidFill>
                  <a:schemeClr val="bg1"/>
                </a:solidFill>
              </a:rPr>
              <a:t>Systèmes Hybrides </a:t>
            </a:r>
            <a:r>
              <a:rPr lang="fr-FR" sz="2400" b="1" dirty="0">
                <a:solidFill>
                  <a:schemeClr val="bg1"/>
                </a:solidFill>
              </a:rPr>
              <a:t>», est donc une expression que nous attribuons plus généralement à tout système énergétique exploitant simultanément plusieurs sources d’énergie présentant des propriétés différentes </a:t>
            </a:r>
            <a:r>
              <a:rPr lang="fr-FR" sz="2400" b="1" dirty="0" smtClean="0">
                <a:solidFill>
                  <a:schemeClr val="bg1"/>
                </a:solidFill>
              </a:rPr>
              <a:t>[3].</a:t>
            </a:r>
            <a:endParaRPr lang="fr-FR" sz="2400" b="1" dirty="0">
              <a:solidFill>
                <a:schemeClr val="bg1"/>
              </a:solidFill>
            </a:endParaRPr>
          </a:p>
          <a:p>
            <a:r>
              <a:rPr lang="fr-FR" sz="2400" b="1" dirty="0">
                <a:solidFill>
                  <a:schemeClr val="bg1"/>
                </a:solidFill>
              </a:rPr>
              <a:t>Le but d’un système d’énergie hybride est de produire le maximum d’énergie à partir des sources d’énergie renouvelable pour satisfaire la demande de la charge.</a:t>
            </a:r>
          </a:p>
          <a:p>
            <a:r>
              <a:rPr lang="fr-FR" sz="2400" b="1" dirty="0">
                <a:solidFill>
                  <a:schemeClr val="bg1"/>
                </a:solidFill>
              </a:rPr>
              <a:t>La puissance délivrée par les systèmes hybrides peut varier de quelques watts pour des applications domestiques jusqu'à quelque mégawatt pour les systèmes utilisés dans l’électrification de petits villages. Ainsi, les systèmes hybrides utilisés pour des applications de très faible puissance (en dessous de 5 kW) alimentent généralement des charges à courant continu. Les systèmes plus grands, ayant une puissance supérieure à 100kW, connectés sur le bus à courant alternatif, sont conçus pour être connectés aux grands réseaux interconnectés </a:t>
            </a:r>
            <a:r>
              <a:rPr lang="fr-FR" sz="2400" b="1" dirty="0" smtClean="0">
                <a:solidFill>
                  <a:schemeClr val="bg1"/>
                </a:solidFill>
              </a:rPr>
              <a:t>[4].</a:t>
            </a:r>
            <a:r>
              <a:rPr lang="fr-FR" sz="2000" dirty="0">
                <a:solidFill>
                  <a:schemeClr val="tx1"/>
                </a:solidFill>
              </a:rPr>
              <a:t/>
            </a:r>
            <a:br>
              <a:rPr lang="fr-FR" sz="2000" dirty="0">
                <a:solidFill>
                  <a:schemeClr val="tx1"/>
                </a:solidFill>
              </a:rPr>
            </a:br>
            <a:r>
              <a:rPr lang="fr-FR" sz="2000" dirty="0">
                <a:solidFill>
                  <a:schemeClr val="tx1"/>
                </a:solidFill>
              </a:rPr>
              <a:t/>
            </a:r>
            <a:br>
              <a:rPr lang="fr-FR" sz="2000" dirty="0">
                <a:solidFill>
                  <a:schemeClr val="tx1"/>
                </a:solidFill>
              </a:rPr>
            </a:br>
            <a:endParaRPr lang="fr-FR" sz="2000" dirty="0">
              <a:solidFill>
                <a:schemeClr val="tx1"/>
              </a:solidFill>
            </a:endParaRPr>
          </a:p>
        </p:txBody>
      </p:sp>
      <p:sp>
        <p:nvSpPr>
          <p:cNvPr id="21" name="Rounded Rectangle 20"/>
          <p:cNvSpPr/>
          <p:nvPr/>
        </p:nvSpPr>
        <p:spPr>
          <a:xfrm>
            <a:off x="19736074" y="13116909"/>
            <a:ext cx="10396681" cy="15828579"/>
          </a:xfrm>
          <a:prstGeom prst="roundRect">
            <a:avLst/>
          </a:prstGeom>
          <a:blipFill dpi="0" rotWithShape="1">
            <a:blip r:embed="rId4" cstate="print">
              <a:duotone>
                <a:prstClr val="black"/>
                <a:schemeClr val="accent3">
                  <a:lumMod val="75000"/>
                  <a:tint val="45000"/>
                  <a:satMod val="400000"/>
                </a:schemeClr>
              </a:duotone>
              <a:extLst>
                <a:ext uri="{BEBA8EAE-BF5A-486C-A8C5-ECC9F3942E4B}">
                  <a14:imgProps xmlns:a14="http://schemas.microsoft.com/office/drawing/2010/main">
                    <a14:imgLayer r:embed="rId5">
                      <a14:imgEffect>
                        <a14:colorTemperature colorTemp="5300"/>
                      </a14:imgEffect>
                    </a14:imgLayer>
                  </a14:imgProps>
                </a:ext>
                <a:ext uri="{28A0092B-C50C-407E-A947-70E740481C1C}">
                  <a14:useLocalDpi xmlns:a14="http://schemas.microsoft.com/office/drawing/2010/main" val="0"/>
                </a:ext>
              </a:extLst>
            </a:blip>
            <a:srcRect/>
            <a:stretch>
              <a:fillRect/>
            </a:stretch>
          </a:blipFill>
          <a:ln>
            <a:noFill/>
          </a:ln>
          <a:effectLst>
            <a:glow rad="228600">
              <a:schemeClr val="accent2">
                <a:satMod val="175000"/>
                <a:alpha val="40000"/>
              </a:schemeClr>
            </a:glow>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shade val="50000"/>
            </a:schemeClr>
          </a:lnRef>
          <a:fillRef idx="1">
            <a:schemeClr val="accent2"/>
          </a:fillRef>
          <a:effectRef idx="0">
            <a:schemeClr val="accent2"/>
          </a:effectRef>
          <a:fontRef idx="minor">
            <a:schemeClr val="lt1"/>
          </a:fontRef>
        </p:style>
        <p:txBody>
          <a:bodyPr rtlCol="0" anchor="t"/>
          <a:lstStyle/>
          <a:p>
            <a:pPr algn="ctr"/>
            <a:r>
              <a:rPr lang="fr-FR" sz="2400" b="1" dirty="0">
                <a:solidFill>
                  <a:srgbClr val="99FF33"/>
                </a:solidFill>
              </a:rPr>
              <a:t>Les piles à combustible:</a:t>
            </a:r>
          </a:p>
          <a:p>
            <a:r>
              <a:rPr lang="fr-FR" sz="2400" b="1" dirty="0">
                <a:solidFill>
                  <a:srgbClr val="FFC000"/>
                </a:solidFill>
              </a:rPr>
              <a:t>Définition </a:t>
            </a:r>
            <a:r>
              <a:rPr lang="fr-FR" sz="2400" b="1" dirty="0">
                <a:solidFill>
                  <a:schemeClr val="tx1"/>
                </a:solidFill>
              </a:rPr>
              <a:t>: Une pile à combustible (PAC) est un générateur électrochimique qui permet de convertir directement l’énergie chimique interne d’un combustible en énergie électrique sans passer par l’énergie </a:t>
            </a:r>
            <a:r>
              <a:rPr lang="fr-FR" sz="2400" b="1" dirty="0" smtClean="0">
                <a:solidFill>
                  <a:schemeClr val="tx1"/>
                </a:solidFill>
              </a:rPr>
              <a:t>thermique</a:t>
            </a:r>
            <a:r>
              <a:rPr lang="fr-FR" sz="2400" b="1" dirty="0"/>
              <a:t> [2</a:t>
            </a:r>
            <a:r>
              <a:rPr lang="fr-FR" sz="2400" b="1" dirty="0" smtClean="0"/>
              <a:t>]</a:t>
            </a:r>
            <a:r>
              <a:rPr lang="fr-FR" sz="2400" b="1" dirty="0">
                <a:solidFill>
                  <a:schemeClr val="tx1"/>
                </a:solidFill>
              </a:rPr>
              <a:t>.</a:t>
            </a:r>
            <a:r>
              <a:rPr lang="fr-FR" sz="2400" b="1" dirty="0" smtClean="0">
                <a:solidFill>
                  <a:schemeClr val="tx1"/>
                </a:solidFill>
              </a:rPr>
              <a:t>  </a:t>
            </a:r>
            <a:r>
              <a:rPr lang="fr-FR" sz="2400" b="1" dirty="0">
                <a:solidFill>
                  <a:schemeClr val="tx1"/>
                </a:solidFill>
              </a:rPr>
              <a:t/>
            </a:r>
            <a:br>
              <a:rPr lang="fr-FR" sz="2400" b="1" dirty="0">
                <a:solidFill>
                  <a:schemeClr val="tx1"/>
                </a:solidFill>
              </a:rPr>
            </a:br>
            <a:r>
              <a:rPr lang="fr-FR" sz="2400" b="1" dirty="0">
                <a:solidFill>
                  <a:schemeClr val="tx1"/>
                </a:solidFill>
              </a:rPr>
              <a:t>le principe de fonctionnement </a:t>
            </a:r>
            <a:r>
              <a:rPr lang="fr-FR" sz="2400" b="1" dirty="0" smtClean="0">
                <a:solidFill>
                  <a:schemeClr val="tx1"/>
                </a:solidFill>
              </a:rPr>
              <a:t>:</a:t>
            </a:r>
          </a:p>
          <a:p>
            <a:endParaRPr lang="fr-FR" sz="2400" b="1" dirty="0" smtClean="0">
              <a:solidFill>
                <a:schemeClr val="tx1"/>
              </a:solidFill>
            </a:endParaRPr>
          </a:p>
          <a:p>
            <a:r>
              <a:rPr lang="fr-FR" sz="1800" dirty="0">
                <a:solidFill>
                  <a:schemeClr val="tx1"/>
                </a:solidFill>
              </a:rPr>
              <a:t/>
            </a:r>
            <a:br>
              <a:rPr lang="fr-FR" sz="1800" dirty="0">
                <a:solidFill>
                  <a:schemeClr val="tx1"/>
                </a:solidFill>
              </a:rPr>
            </a:br>
            <a:endParaRPr lang="fr-FR" sz="1800" dirty="0">
              <a:solidFill>
                <a:schemeClr val="tx1"/>
              </a:solidFill>
            </a:endParaRPr>
          </a:p>
          <a:p>
            <a:endParaRPr lang="fr-FR" sz="1800" b="1" dirty="0">
              <a:solidFill>
                <a:schemeClr val="tx1"/>
              </a:solidFill>
            </a:endParaRPr>
          </a:p>
          <a:p>
            <a:endParaRPr lang="fr-FR" sz="1800" b="1" dirty="0">
              <a:solidFill>
                <a:schemeClr val="tx1"/>
              </a:solidFill>
            </a:endParaRPr>
          </a:p>
          <a:p>
            <a:endParaRPr lang="fr-FR" sz="1800" b="1" dirty="0">
              <a:solidFill>
                <a:schemeClr val="tx1"/>
              </a:solidFill>
            </a:endParaRPr>
          </a:p>
          <a:p>
            <a:endParaRPr lang="fr-FR" sz="1800" b="1" dirty="0">
              <a:solidFill>
                <a:schemeClr val="tx1"/>
              </a:solidFill>
            </a:endParaRPr>
          </a:p>
          <a:p>
            <a:endParaRPr lang="fr-FR" sz="1800" b="1" dirty="0">
              <a:solidFill>
                <a:schemeClr val="tx1"/>
              </a:solidFill>
            </a:endParaRPr>
          </a:p>
          <a:p>
            <a:r>
              <a:rPr lang="fr-FR" sz="1600" b="1" dirty="0" smtClean="0"/>
              <a:t>                                                                  FIG 4: </a:t>
            </a:r>
            <a:r>
              <a:rPr lang="fr-FR" sz="1600" b="1" dirty="0">
                <a:solidFill>
                  <a:schemeClr val="tx1"/>
                </a:solidFill>
              </a:rPr>
              <a:t>principe de fonctionnement </a:t>
            </a:r>
            <a:r>
              <a:rPr lang="fr-FR" sz="1600" b="1" dirty="0" smtClean="0">
                <a:solidFill>
                  <a:schemeClr val="tx1"/>
                </a:solidFill>
              </a:rPr>
              <a:t>de PAC</a:t>
            </a:r>
            <a:endParaRPr lang="fr-FR" sz="1600" b="1" dirty="0"/>
          </a:p>
          <a:p>
            <a:r>
              <a:rPr lang="fr-FR" sz="2400" b="1" dirty="0"/>
              <a:t>Tension de circuit ouvert de pile à combustible:</a:t>
            </a:r>
          </a:p>
          <a:p>
            <a:r>
              <a:rPr lang="fr-FR" sz="2400" b="1" dirty="0"/>
              <a:t>L'énergie chimique libérée par la pile à combustible peut être </a:t>
            </a:r>
            <a:r>
              <a:rPr lang="fr-FR" sz="2400" b="1" dirty="0" smtClean="0"/>
              <a:t>calculée par </a:t>
            </a:r>
            <a:r>
              <a:rPr lang="fr-FR" sz="2400" b="1" dirty="0"/>
              <a:t>la variation de l'énergie libre de Gibbs ( </a:t>
            </a:r>
            <a:r>
              <a:rPr lang="fr-FR" sz="2400" b="1" dirty="0" err="1"/>
              <a:t>Δg</a:t>
            </a:r>
            <a:r>
              <a:rPr lang="fr-FR" sz="2400" b="1" dirty="0"/>
              <a:t> f )</a:t>
            </a:r>
            <a:r>
              <a:rPr lang="fr-FR" sz="1800" dirty="0"/>
              <a:t/>
            </a:r>
            <a:br>
              <a:rPr lang="fr-FR" sz="1800" dirty="0"/>
            </a:br>
            <a:r>
              <a:rPr lang="pt-BR" sz="1800" dirty="0"/>
              <a:t/>
            </a:r>
            <a:br>
              <a:rPr lang="pt-BR" sz="1800" dirty="0"/>
            </a:br>
            <a:r>
              <a:rPr lang="fr-FR" sz="2400" b="1" dirty="0"/>
              <a:t>La variation de l'énergie libre de Gibbs dépend de la température et de la pression comme :</a:t>
            </a:r>
            <a:r>
              <a:rPr lang="fr-FR" sz="1800" dirty="0"/>
              <a:t/>
            </a:r>
            <a:br>
              <a:rPr lang="fr-FR" sz="1800" dirty="0"/>
            </a:br>
            <a:endParaRPr lang="fr-FR" sz="1800" dirty="0"/>
          </a:p>
          <a:p>
            <a:r>
              <a:rPr lang="fr-FR" sz="2400" b="1" dirty="0"/>
              <a:t>S’il n’y avait pas de pertes dans la pile à combustible, toute l'énergie libre de Gibbs serait convertie en énergie électrique. Pour chaque mole d'hydrogène, deux électrons passent par le circuit électrique externe et le travail électrique effectué est :</a:t>
            </a:r>
            <a:br>
              <a:rPr lang="fr-FR" sz="2400" b="1" dirty="0"/>
            </a:br>
            <a:r>
              <a:rPr lang="fr-FR" sz="2400" b="1" dirty="0"/>
              <a:t>Travail électrique effectué =-2FE</a:t>
            </a:r>
          </a:p>
          <a:p>
            <a:r>
              <a:rPr lang="fr-FR" sz="2400" b="1" dirty="0"/>
              <a:t>Ce travail électrique est égal à la variation de l'énergie libre de Gibbs si le système est sans pertes </a:t>
            </a:r>
            <a:r>
              <a:rPr lang="fr-FR" sz="1800" dirty="0"/>
              <a:t>:</a:t>
            </a:r>
            <a:br>
              <a:rPr lang="fr-FR" sz="1800" dirty="0"/>
            </a:br>
            <a:endParaRPr lang="fr-FR" sz="1800" b="1" dirty="0">
              <a:solidFill>
                <a:schemeClr val="tx1"/>
              </a:solidFill>
            </a:endParaRPr>
          </a:p>
          <a:p>
            <a:r>
              <a:rPr lang="fr-FR" sz="2400" b="1" dirty="0"/>
              <a:t>La tension ouverte de circuit de pile à combustible peut donc être écrite comme </a:t>
            </a:r>
            <a:r>
              <a:rPr lang="fr-FR" sz="2400" b="1" dirty="0" smtClean="0"/>
              <a:t>:</a:t>
            </a:r>
            <a:endParaRPr lang="fr-FR" sz="1800" b="1" dirty="0">
              <a:solidFill>
                <a:schemeClr val="tx1"/>
              </a:solidFill>
            </a:endParaRPr>
          </a:p>
          <a:p>
            <a:r>
              <a:rPr lang="fr-FR" sz="2400" b="1" dirty="0"/>
              <a:t>En pratique, le fonctionnement des piles à combustible s’accompagnent de pertes, une partie de l'énergie chimique était convertie en chaleur. Le terme −</a:t>
            </a:r>
            <a:r>
              <a:rPr lang="fr-FR" sz="2400" b="1" dirty="0" err="1"/>
              <a:t>Δgf</a:t>
            </a:r>
            <a:r>
              <a:rPr lang="fr-FR" sz="2400" b="1" dirty="0"/>
              <a:t>/2F varie en fonction du point de fonctionnement. Il est égal à 1,229 V à l'état standard (25 °C et 1 bar). En pratique, on peut exprimer la tension E sous la forme:</a:t>
            </a:r>
            <a:r>
              <a:rPr lang="fr-FR" sz="1800" dirty="0"/>
              <a:t/>
            </a:r>
            <a:br>
              <a:rPr lang="fr-FR" sz="1800" dirty="0"/>
            </a:br>
            <a:endParaRPr lang="fr-FR" sz="1800" b="1" dirty="0">
              <a:solidFill>
                <a:schemeClr val="tx1"/>
              </a:solidFill>
            </a:endParaRPr>
          </a:p>
        </p:txBody>
      </p:sp>
      <p:pic>
        <p:nvPicPr>
          <p:cNvPr id="16" name="Picture 1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1488082" y="15931082"/>
            <a:ext cx="6952911" cy="2167731"/>
          </a:xfrm>
          <a:prstGeom prst="rect">
            <a:avLst/>
          </a:prstGeom>
          <a:ln>
            <a:solidFill>
              <a:srgbClr val="FFFF00"/>
            </a:solidFill>
          </a:ln>
          <a:effectLst>
            <a:glow rad="228600">
              <a:schemeClr val="accent2">
                <a:satMod val="175000"/>
                <a:alpha val="40000"/>
              </a:schemeClr>
            </a:glow>
          </a:effectLst>
        </p:spPr>
      </p:pic>
      <p:sp>
        <p:nvSpPr>
          <p:cNvPr id="22" name="Snip Diagonal Corner Rectangle 21"/>
          <p:cNvSpPr/>
          <p:nvPr/>
        </p:nvSpPr>
        <p:spPr>
          <a:xfrm>
            <a:off x="20386874" y="26202290"/>
            <a:ext cx="4867430" cy="2396359"/>
          </a:xfrm>
          <a:prstGeom prst="snip2DiagRect">
            <a:avLst/>
          </a:prstGeom>
          <a:solidFill>
            <a:schemeClr val="accent1">
              <a:lumMod val="75000"/>
            </a:schemeClr>
          </a:solidFill>
          <a:ln>
            <a:solidFill>
              <a:schemeClr val="bg1"/>
            </a:solidFill>
          </a:ln>
        </p:spPr>
        <p:style>
          <a:lnRef idx="1">
            <a:schemeClr val="accent6"/>
          </a:lnRef>
          <a:fillRef idx="3">
            <a:schemeClr val="accent6"/>
          </a:fillRef>
          <a:effectRef idx="2">
            <a:schemeClr val="accent6"/>
          </a:effectRef>
          <a:fontRef idx="minor">
            <a:schemeClr val="lt1"/>
          </a:fontRef>
        </p:style>
        <p:txBody>
          <a:bodyPr rtlCol="0" anchor="t"/>
          <a:lstStyle/>
          <a:p>
            <a:r>
              <a:rPr lang="fr-FR" sz="2400" b="1" dirty="0">
                <a:solidFill>
                  <a:srgbClr val="99FF33"/>
                </a:solidFill>
              </a:rPr>
              <a:t>les avantages: </a:t>
            </a:r>
          </a:p>
          <a:p>
            <a:pPr>
              <a:buFont typeface="Arial" panose="020B0604020202020204" pitchFamily="34" charset="0"/>
              <a:buChar char="•"/>
            </a:pPr>
            <a:r>
              <a:rPr lang="fr-FR" sz="2000" dirty="0">
                <a:solidFill>
                  <a:schemeClr val="tx1"/>
                </a:solidFill>
              </a:rPr>
              <a:t>Rendements très élevés.</a:t>
            </a:r>
          </a:p>
          <a:p>
            <a:pPr>
              <a:buFont typeface="Arial" panose="020B0604020202020204" pitchFamily="34" charset="0"/>
              <a:buChar char="•"/>
            </a:pPr>
            <a:r>
              <a:rPr lang="fr-FR" sz="2000" dirty="0">
                <a:solidFill>
                  <a:schemeClr val="tx1"/>
                </a:solidFill>
              </a:rPr>
              <a:t>Hydrogène : élément le plus abondant sur terre (eau).</a:t>
            </a:r>
          </a:p>
          <a:p>
            <a:pPr>
              <a:buFont typeface="Arial" panose="020B0604020202020204" pitchFamily="34" charset="0"/>
              <a:buChar char="•"/>
            </a:pPr>
            <a:r>
              <a:rPr lang="fr-FR" sz="2000" dirty="0">
                <a:solidFill>
                  <a:schemeClr val="tx1"/>
                </a:solidFill>
              </a:rPr>
              <a:t>Peu ou pas polluant Très silencieuses.</a:t>
            </a:r>
          </a:p>
          <a:p>
            <a:pPr>
              <a:buFont typeface="Arial" panose="020B0604020202020204" pitchFamily="34" charset="0"/>
              <a:buChar char="•"/>
            </a:pPr>
            <a:r>
              <a:rPr lang="fr-FR" sz="2000" dirty="0">
                <a:solidFill>
                  <a:schemeClr val="tx1"/>
                </a:solidFill>
              </a:rPr>
              <a:t>Peu encombrantes (miniaturisation possible).</a:t>
            </a:r>
            <a:endParaRPr lang="fr-FR" sz="2000" dirty="0"/>
          </a:p>
        </p:txBody>
      </p:sp>
      <p:sp>
        <p:nvSpPr>
          <p:cNvPr id="23" name="Snip Same Side Corner Rectangle 22"/>
          <p:cNvSpPr/>
          <p:nvPr/>
        </p:nvSpPr>
        <p:spPr>
          <a:xfrm>
            <a:off x="10807798" y="9292766"/>
            <a:ext cx="8364444" cy="962526"/>
          </a:xfrm>
          <a:prstGeom prst="snip2SameRect">
            <a:avLst/>
          </a:prstGeom>
          <a:solidFill>
            <a:schemeClr val="accent4">
              <a:lumMod val="75000"/>
            </a:schemeClr>
          </a:solidFill>
          <a:ln>
            <a:noFill/>
          </a:ln>
          <a:effectLst>
            <a:glow rad="228600">
              <a:schemeClr val="accent3">
                <a:satMod val="175000"/>
                <a:alpha val="40000"/>
              </a:schemeClr>
            </a:glow>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hemeClr val="accent4"/>
          </a:lnRef>
          <a:fillRef idx="3">
            <a:schemeClr val="accent4"/>
          </a:fillRef>
          <a:effectRef idx="3">
            <a:schemeClr val="accent4"/>
          </a:effectRef>
          <a:fontRef idx="minor">
            <a:schemeClr val="lt1"/>
          </a:fontRef>
        </p:style>
        <p:txBody>
          <a:bodyPr rtlCol="0" anchor="ctr"/>
          <a:lstStyle/>
          <a:p>
            <a:pPr algn="ctr"/>
            <a:r>
              <a:rPr lang="fr-FR" sz="3600" b="1" dirty="0">
                <a:solidFill>
                  <a:schemeClr val="tx1"/>
                </a:solidFill>
              </a:rPr>
              <a:t>GENERALITES SUR LE SYSTÈME HYBRIDE</a:t>
            </a:r>
          </a:p>
        </p:txBody>
      </p:sp>
      <p:sp>
        <p:nvSpPr>
          <p:cNvPr id="26" name="Snip Diagonal Corner Rectangle 25"/>
          <p:cNvSpPr/>
          <p:nvPr/>
        </p:nvSpPr>
        <p:spPr>
          <a:xfrm>
            <a:off x="25375915" y="26202290"/>
            <a:ext cx="4414172" cy="2091364"/>
          </a:xfrm>
          <a:prstGeom prst="snip2DiagRect">
            <a:avLst/>
          </a:prstGeom>
          <a:solidFill>
            <a:schemeClr val="accent1">
              <a:lumMod val="75000"/>
            </a:schemeClr>
          </a:solidFill>
          <a:ln>
            <a:solidFill>
              <a:schemeClr val="bg1"/>
            </a:solidFill>
          </a:ln>
        </p:spPr>
        <p:style>
          <a:lnRef idx="1">
            <a:schemeClr val="accent2"/>
          </a:lnRef>
          <a:fillRef idx="3">
            <a:schemeClr val="accent2"/>
          </a:fillRef>
          <a:effectRef idx="2">
            <a:schemeClr val="accent2"/>
          </a:effectRef>
          <a:fontRef idx="minor">
            <a:schemeClr val="lt1"/>
          </a:fontRef>
        </p:style>
        <p:txBody>
          <a:bodyPr rtlCol="0" anchor="t"/>
          <a:lstStyle/>
          <a:p>
            <a:r>
              <a:rPr lang="fr-FR" sz="2400" b="1" dirty="0">
                <a:solidFill>
                  <a:srgbClr val="99FF33"/>
                </a:solidFill>
              </a:rPr>
              <a:t>Les inconvénients :</a:t>
            </a:r>
          </a:p>
          <a:p>
            <a:pPr marL="342900" indent="-342900">
              <a:buFont typeface="Arial" panose="020B0604020202020204" pitchFamily="34" charset="0"/>
              <a:buChar char="•"/>
            </a:pPr>
            <a:r>
              <a:rPr lang="fr-FR" sz="2000" dirty="0">
                <a:solidFill>
                  <a:schemeClr val="tx1"/>
                </a:solidFill>
              </a:rPr>
              <a:t>L’inconvénient majeur de la pile à combustible est son coût qui reste encore très élevé</a:t>
            </a:r>
            <a:r>
              <a:rPr lang="fr-FR" sz="2000" b="1" dirty="0"/>
              <a:t/>
            </a:r>
            <a:br>
              <a:rPr lang="fr-FR" sz="2000" b="1" dirty="0"/>
            </a:br>
            <a:endParaRPr lang="fr-FR" sz="2000" b="1" dirty="0">
              <a:solidFill>
                <a:schemeClr val="tx1"/>
              </a:solidFill>
            </a:endParaRPr>
          </a:p>
        </p:txBody>
      </p:sp>
      <p:sp>
        <p:nvSpPr>
          <p:cNvPr id="27" name="Snip Diagonal Corner Rectangle 26"/>
          <p:cNvSpPr/>
          <p:nvPr/>
        </p:nvSpPr>
        <p:spPr>
          <a:xfrm>
            <a:off x="11006381" y="18394059"/>
            <a:ext cx="4135295" cy="4729655"/>
          </a:xfrm>
          <a:prstGeom prst="snip2DiagRect">
            <a:avLst/>
          </a:prstGeom>
          <a:solidFill>
            <a:schemeClr val="accent4">
              <a:lumMod val="75000"/>
            </a:schemeClr>
          </a:solidFill>
          <a:ln>
            <a:noFill/>
          </a:ln>
          <a:effectLst>
            <a:glow rad="228600">
              <a:schemeClr val="accent1">
                <a:satMod val="175000"/>
                <a:alpha val="40000"/>
              </a:schemeClr>
            </a:glow>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6"/>
          </a:lnRef>
          <a:fillRef idx="3">
            <a:schemeClr val="accent6"/>
          </a:fillRef>
          <a:effectRef idx="2">
            <a:schemeClr val="accent6"/>
          </a:effectRef>
          <a:fontRef idx="minor">
            <a:schemeClr val="lt1"/>
          </a:fontRef>
        </p:style>
        <p:txBody>
          <a:bodyPr rtlCol="0" anchor="t"/>
          <a:lstStyle/>
          <a:p>
            <a:r>
              <a:rPr lang="fr-FR" sz="2400" b="1" dirty="0">
                <a:solidFill>
                  <a:schemeClr val="tx1"/>
                </a:solidFill>
              </a:rPr>
              <a:t>les avantages:</a:t>
            </a:r>
          </a:p>
          <a:p>
            <a:pPr>
              <a:buFont typeface="Arial" panose="020B0604020202020204" pitchFamily="34" charset="0"/>
              <a:buChar char="•"/>
            </a:pPr>
            <a:r>
              <a:rPr lang="fr-FR" sz="2000" b="1" dirty="0">
                <a:solidFill>
                  <a:schemeClr val="tx1"/>
                </a:solidFill>
              </a:rPr>
              <a:t>Non dépendant d’une seule source d’énergie.</a:t>
            </a:r>
          </a:p>
          <a:p>
            <a:pPr>
              <a:buFont typeface="Arial" panose="020B0604020202020204" pitchFamily="34" charset="0"/>
              <a:buChar char="•"/>
            </a:pPr>
            <a:r>
              <a:rPr lang="fr-FR" sz="2000" b="1" dirty="0">
                <a:solidFill>
                  <a:schemeClr val="tx1"/>
                </a:solidFill>
              </a:rPr>
              <a:t>Flexible, extensible et capable de satisfaire des charges évolutives.</a:t>
            </a:r>
          </a:p>
          <a:p>
            <a:pPr>
              <a:buFont typeface="Arial" panose="020B0604020202020204" pitchFamily="34" charset="0"/>
              <a:buChar char="•"/>
            </a:pPr>
            <a:r>
              <a:rPr lang="fr-FR" sz="2000" b="1" dirty="0">
                <a:solidFill>
                  <a:schemeClr val="tx1"/>
                </a:solidFill>
              </a:rPr>
              <a:t>Exploitation simple, travaux de maintenance et de révision réduits.</a:t>
            </a:r>
          </a:p>
          <a:p>
            <a:pPr>
              <a:buFont typeface="Arial" panose="020B0604020202020204" pitchFamily="34" charset="0"/>
              <a:buChar char="•"/>
            </a:pPr>
            <a:r>
              <a:rPr lang="fr-FR" sz="2000" b="1" dirty="0">
                <a:solidFill>
                  <a:schemeClr val="tx1"/>
                </a:solidFill>
              </a:rPr>
              <a:t>Rentabilité, Faible coût lié au cycle de vie des composants du système hybride.</a:t>
            </a:r>
          </a:p>
          <a:p>
            <a:pPr>
              <a:buFont typeface="Arial" panose="020B0604020202020204" pitchFamily="34" charset="0"/>
              <a:buChar char="•"/>
            </a:pPr>
            <a:r>
              <a:rPr lang="fr-FR" sz="2000" b="1" dirty="0">
                <a:solidFill>
                  <a:schemeClr val="tx1"/>
                </a:solidFill>
              </a:rPr>
              <a:t>L’énergie solaire gratuite. </a:t>
            </a:r>
          </a:p>
        </p:txBody>
      </p:sp>
      <p:sp>
        <p:nvSpPr>
          <p:cNvPr id="28" name="Snip Diagonal Corner Rectangle 27"/>
          <p:cNvSpPr/>
          <p:nvPr/>
        </p:nvSpPr>
        <p:spPr>
          <a:xfrm>
            <a:off x="15244917" y="18394059"/>
            <a:ext cx="4064669" cy="4792717"/>
          </a:xfrm>
          <a:prstGeom prst="snip2DiagRect">
            <a:avLst/>
          </a:prstGeom>
          <a:solidFill>
            <a:schemeClr val="accent4">
              <a:lumMod val="75000"/>
            </a:schemeClr>
          </a:solidFill>
          <a:ln>
            <a:solidFill>
              <a:schemeClr val="bg1"/>
            </a:solidFill>
          </a:ln>
          <a:effectLst>
            <a:glow rad="228600">
              <a:schemeClr val="accent3">
                <a:satMod val="175000"/>
                <a:alpha val="40000"/>
              </a:schemeClr>
            </a:glow>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2"/>
          </a:lnRef>
          <a:fillRef idx="3">
            <a:schemeClr val="accent2"/>
          </a:fillRef>
          <a:effectRef idx="2">
            <a:schemeClr val="accent2"/>
          </a:effectRef>
          <a:fontRef idx="minor">
            <a:schemeClr val="lt1"/>
          </a:fontRef>
        </p:style>
        <p:txBody>
          <a:bodyPr rtlCol="0" anchor="t"/>
          <a:lstStyle/>
          <a:p>
            <a:r>
              <a:rPr lang="fr-FR" sz="2400" b="1" dirty="0">
                <a:solidFill>
                  <a:schemeClr val="tx1"/>
                </a:solidFill>
              </a:rPr>
              <a:t>Les inconvénients :</a:t>
            </a:r>
          </a:p>
          <a:p>
            <a:pPr marL="342900" indent="-342900">
              <a:buFont typeface="Arial" panose="020B0604020202020204" pitchFamily="34" charset="0"/>
              <a:buChar char="•"/>
            </a:pPr>
            <a:r>
              <a:rPr lang="fr-FR" sz="2000" b="1" dirty="0">
                <a:solidFill>
                  <a:schemeClr val="tx1"/>
                </a:solidFill>
              </a:rPr>
              <a:t>Plus complexe que les systèmes mono source et nécessite du stockage.</a:t>
            </a:r>
          </a:p>
          <a:p>
            <a:pPr marL="342900" indent="-342900">
              <a:buFont typeface="Arial" panose="020B0604020202020204" pitchFamily="34" charset="0"/>
              <a:buChar char="•"/>
            </a:pPr>
            <a:r>
              <a:rPr lang="fr-FR" sz="2000" b="1" dirty="0">
                <a:solidFill>
                  <a:schemeClr val="tx1"/>
                </a:solidFill>
              </a:rPr>
              <a:t>Coût capital élevé.</a:t>
            </a:r>
            <a:r>
              <a:rPr lang="fr-FR" sz="2000" b="1" dirty="0"/>
              <a:t/>
            </a:r>
            <a:br>
              <a:rPr lang="fr-FR" sz="2000" b="1" dirty="0"/>
            </a:br>
            <a:endParaRPr lang="fr-FR" sz="2000" b="1" dirty="0">
              <a:solidFill>
                <a:schemeClr val="tx1"/>
              </a:solidFill>
            </a:endParaRPr>
          </a:p>
        </p:txBody>
      </p:sp>
      <p:pic>
        <p:nvPicPr>
          <p:cNvPr id="4" name="Picture 3"/>
          <p:cNvPicPr>
            <a:picLocks noChangeAspect="1"/>
          </p:cNvPicPr>
          <p:nvPr/>
        </p:nvPicPr>
        <p:blipFill>
          <a:blip r:embed="rId7" cstate="print"/>
          <a:stretch>
            <a:fillRect/>
          </a:stretch>
        </p:blipFill>
        <p:spPr>
          <a:xfrm>
            <a:off x="22493123" y="19430401"/>
            <a:ext cx="4276725" cy="400050"/>
          </a:xfrm>
          <a:prstGeom prst="rect">
            <a:avLst/>
          </a:prstGeom>
          <a:ln>
            <a:noFill/>
          </a:ln>
          <a:effectLst>
            <a:softEdge rad="112500"/>
          </a:effectLst>
        </p:spPr>
      </p:pic>
      <p:pic>
        <p:nvPicPr>
          <p:cNvPr id="5" name="Picture 4"/>
          <p:cNvPicPr>
            <a:picLocks noChangeAspect="1"/>
          </p:cNvPicPr>
          <p:nvPr/>
        </p:nvPicPr>
        <p:blipFill>
          <a:blip r:embed="rId8" cstate="print"/>
          <a:stretch>
            <a:fillRect/>
          </a:stretch>
        </p:blipFill>
        <p:spPr>
          <a:xfrm>
            <a:off x="23702797" y="20013871"/>
            <a:ext cx="1857375" cy="723900"/>
          </a:xfrm>
          <a:prstGeom prst="rect">
            <a:avLst/>
          </a:prstGeom>
          <a:ln>
            <a:noFill/>
          </a:ln>
          <a:effectLst>
            <a:softEdge rad="112500"/>
          </a:effectLst>
        </p:spPr>
      </p:pic>
      <p:pic>
        <p:nvPicPr>
          <p:cNvPr id="12" name="Picture 11"/>
          <p:cNvPicPr>
            <a:picLocks noChangeAspect="1"/>
          </p:cNvPicPr>
          <p:nvPr/>
        </p:nvPicPr>
        <p:blipFill>
          <a:blip r:embed="rId9" cstate="print"/>
          <a:stretch>
            <a:fillRect/>
          </a:stretch>
        </p:blipFill>
        <p:spPr>
          <a:xfrm>
            <a:off x="24410178" y="21696763"/>
            <a:ext cx="2156110" cy="667559"/>
          </a:xfrm>
          <a:prstGeom prst="rect">
            <a:avLst/>
          </a:prstGeom>
          <a:ln>
            <a:noFill/>
          </a:ln>
          <a:effectLst>
            <a:softEdge rad="112500"/>
          </a:effectLst>
        </p:spPr>
      </p:pic>
      <p:pic>
        <p:nvPicPr>
          <p:cNvPr id="13" name="Picture 12"/>
          <p:cNvPicPr>
            <a:picLocks noChangeAspect="1"/>
          </p:cNvPicPr>
          <p:nvPr/>
        </p:nvPicPr>
        <p:blipFill>
          <a:blip r:embed="rId10" cstate="print"/>
          <a:stretch>
            <a:fillRect/>
          </a:stretch>
        </p:blipFill>
        <p:spPr>
          <a:xfrm>
            <a:off x="23845190" y="23000169"/>
            <a:ext cx="3623285" cy="567558"/>
          </a:xfrm>
          <a:prstGeom prst="rect">
            <a:avLst/>
          </a:prstGeom>
          <a:ln>
            <a:noFill/>
          </a:ln>
          <a:effectLst>
            <a:outerShdw blurRad="292100" dist="139700" dir="2700000" algn="tl" rotWithShape="0">
              <a:srgbClr val="333333">
                <a:alpha val="65000"/>
              </a:srgbClr>
            </a:outerShdw>
          </a:effectLst>
        </p:spPr>
      </p:pic>
      <p:pic>
        <p:nvPicPr>
          <p:cNvPr id="14" name="Picture 13"/>
          <p:cNvPicPr>
            <a:picLocks noChangeAspect="1"/>
          </p:cNvPicPr>
          <p:nvPr/>
        </p:nvPicPr>
        <p:blipFill>
          <a:blip r:embed="rId11" cstate="print"/>
          <a:stretch>
            <a:fillRect/>
          </a:stretch>
        </p:blipFill>
        <p:spPr>
          <a:xfrm>
            <a:off x="22076553" y="23931089"/>
            <a:ext cx="4667250" cy="457200"/>
          </a:xfrm>
          <a:prstGeom prst="rect">
            <a:avLst/>
          </a:prstGeom>
          <a:ln>
            <a:noFill/>
          </a:ln>
          <a:effectLst>
            <a:outerShdw blurRad="292100" dist="139700" dir="2700000" algn="tl" rotWithShape="0">
              <a:srgbClr val="333333">
                <a:alpha val="65000"/>
              </a:srgbClr>
            </a:outerShdw>
          </a:effectLst>
        </p:spPr>
      </p:pic>
      <p:pic>
        <p:nvPicPr>
          <p:cNvPr id="17" name="Picture 16"/>
          <p:cNvPicPr>
            <a:picLocks noChangeAspect="1"/>
          </p:cNvPicPr>
          <p:nvPr/>
        </p:nvPicPr>
        <p:blipFill>
          <a:blip r:embed="rId12" cstate="print"/>
          <a:stretch>
            <a:fillRect/>
          </a:stretch>
        </p:blipFill>
        <p:spPr>
          <a:xfrm>
            <a:off x="10664112" y="23561695"/>
            <a:ext cx="8786158" cy="3783724"/>
          </a:xfrm>
          <a:prstGeom prst="roundRect">
            <a:avLst>
              <a:gd name="adj" fmla="val 8594"/>
            </a:avLst>
          </a:prstGeom>
          <a:solidFill>
            <a:srgbClr val="FFFFFF">
              <a:shade val="85000"/>
            </a:srgbClr>
          </a:solidFill>
          <a:ln>
            <a:noFill/>
          </a:ln>
          <a:effectLst>
            <a:glow rad="228600">
              <a:schemeClr val="bg1">
                <a:alpha val="40000"/>
              </a:schemeClr>
            </a:glow>
            <a:outerShdw blurRad="44450" dist="27940" dir="5400000" algn="ctr">
              <a:srgbClr val="000000">
                <a:alpha val="32000"/>
              </a:srgbClr>
            </a:outerShdw>
            <a:reflection blurRad="12700" stA="38000" endPos="28000" dist="5000" dir="5400000" sy="-100000" algn="bl" rotWithShape="0"/>
          </a:effectLst>
          <a:scene3d>
            <a:camera prst="orthographicFront">
              <a:rot lat="0" lon="0" rev="0"/>
            </a:camera>
            <a:lightRig rig="balanced" dir="t">
              <a:rot lat="0" lon="0" rev="8700000"/>
            </a:lightRig>
          </a:scene3d>
          <a:sp3d>
            <a:bevelT w="190500" h="38100"/>
          </a:sp3d>
        </p:spPr>
      </p:pic>
      <p:pic>
        <p:nvPicPr>
          <p:cNvPr id="18" name="Picture 17"/>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472413" y="18837495"/>
            <a:ext cx="5079527" cy="2193705"/>
          </a:xfrm>
          <a:prstGeom prst="rect">
            <a:avLst/>
          </a:prstGeom>
          <a:ln>
            <a:noFill/>
          </a:ln>
          <a:effectLst>
            <a:glow rad="228600">
              <a:schemeClr val="accent2">
                <a:satMod val="175000"/>
                <a:alpha val="40000"/>
              </a:schemeClr>
            </a:glow>
            <a:softEdge rad="112500"/>
          </a:effectLst>
        </p:spPr>
      </p:pic>
      <p:pic>
        <p:nvPicPr>
          <p:cNvPr id="19" name="Picture 18"/>
          <p:cNvPicPr>
            <a:picLocks noChangeAspect="1"/>
          </p:cNvPicPr>
          <p:nvPr/>
        </p:nvPicPr>
        <p:blipFill>
          <a:blip r:embed="rId14" cstate="print"/>
          <a:stretch>
            <a:fillRect/>
          </a:stretch>
        </p:blipFill>
        <p:spPr>
          <a:xfrm>
            <a:off x="5607607" y="18810663"/>
            <a:ext cx="4545388" cy="2189006"/>
          </a:xfrm>
          <a:prstGeom prst="rect">
            <a:avLst/>
          </a:prstGeom>
          <a:ln>
            <a:solidFill>
              <a:srgbClr val="FFFF00"/>
            </a:solidFill>
          </a:ln>
          <a:effectLst>
            <a:glow rad="228600">
              <a:schemeClr val="accent2">
                <a:satMod val="175000"/>
                <a:alpha val="40000"/>
              </a:schemeClr>
            </a:glow>
            <a:softEdge rad="112500"/>
          </a:effectLst>
        </p:spPr>
      </p:pic>
      <p:pic>
        <p:nvPicPr>
          <p:cNvPr id="20" name="Picture 19"/>
          <p:cNvPicPr>
            <a:picLocks noChangeAspect="1"/>
          </p:cNvPicPr>
          <p:nvPr/>
        </p:nvPicPr>
        <p:blipFill>
          <a:blip r:embed="rId15" cstate="print"/>
          <a:stretch>
            <a:fillRect/>
          </a:stretch>
        </p:blipFill>
        <p:spPr>
          <a:xfrm>
            <a:off x="5202621" y="22292441"/>
            <a:ext cx="4785168" cy="38000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25" name="Picture 24"/>
          <p:cNvPicPr>
            <a:picLocks noChangeAspect="1"/>
          </p:cNvPicPr>
          <p:nvPr/>
        </p:nvPicPr>
        <p:blipFill>
          <a:blip r:embed="rId16" cstate="print"/>
          <a:stretch>
            <a:fillRect/>
          </a:stretch>
        </p:blipFill>
        <p:spPr>
          <a:xfrm>
            <a:off x="632280" y="24341959"/>
            <a:ext cx="4996752" cy="441434"/>
          </a:xfrm>
          <a:prstGeom prst="rect">
            <a:avLst/>
          </a:prstGeom>
          <a:ln>
            <a:noFill/>
          </a:ln>
          <a:effectLst>
            <a:outerShdw blurRad="292100" dist="139700" dir="2700000" algn="tl" rotWithShape="0">
              <a:srgbClr val="333333">
                <a:alpha val="65000"/>
              </a:srgbClr>
            </a:outerShdw>
          </a:effectLst>
        </p:spPr>
      </p:pic>
      <p:pic>
        <p:nvPicPr>
          <p:cNvPr id="29" name="Picture 28"/>
          <p:cNvPicPr>
            <a:picLocks noChangeAspect="1"/>
          </p:cNvPicPr>
          <p:nvPr/>
        </p:nvPicPr>
        <p:blipFill>
          <a:blip r:embed="rId17" cstate="print"/>
          <a:stretch>
            <a:fillRect/>
          </a:stretch>
        </p:blipFill>
        <p:spPr>
          <a:xfrm>
            <a:off x="6682450" y="23500339"/>
            <a:ext cx="2019300" cy="361039"/>
          </a:xfrm>
          <a:prstGeom prst="rect">
            <a:avLst/>
          </a:prstGeom>
          <a:ln>
            <a:noFill/>
          </a:ln>
          <a:effectLst>
            <a:outerShdw blurRad="292100" dist="139700" dir="2700000" algn="tl" rotWithShape="0">
              <a:srgbClr val="333333">
                <a:alpha val="65000"/>
              </a:srgbClr>
            </a:outerShdw>
          </a:effectLst>
        </p:spPr>
      </p:pic>
      <p:pic>
        <p:nvPicPr>
          <p:cNvPr id="30" name="Picture 29"/>
          <p:cNvPicPr>
            <a:picLocks noChangeAspect="1"/>
          </p:cNvPicPr>
          <p:nvPr/>
        </p:nvPicPr>
        <p:blipFill>
          <a:blip r:embed="rId18" cstate="print"/>
          <a:stretch>
            <a:fillRect/>
          </a:stretch>
        </p:blipFill>
        <p:spPr>
          <a:xfrm>
            <a:off x="6602794" y="24244048"/>
            <a:ext cx="2276475" cy="572464"/>
          </a:xfrm>
          <a:prstGeom prst="rect">
            <a:avLst/>
          </a:prstGeom>
          <a:ln>
            <a:noFill/>
          </a:ln>
          <a:effectLst>
            <a:outerShdw blurRad="292100" dist="139700" dir="2700000" algn="tl" rotWithShape="0">
              <a:srgbClr val="333333">
                <a:alpha val="65000"/>
              </a:srgbClr>
            </a:outerShdw>
          </a:effectLst>
        </p:spPr>
      </p:pic>
      <p:sp>
        <p:nvSpPr>
          <p:cNvPr id="31" name="Snip Diagonal Corner Rectangle 30"/>
          <p:cNvSpPr/>
          <p:nvPr/>
        </p:nvSpPr>
        <p:spPr>
          <a:xfrm>
            <a:off x="706557" y="25287889"/>
            <a:ext cx="4589336" cy="3310760"/>
          </a:xfrm>
          <a:prstGeom prst="snip2DiagRect">
            <a:avLst/>
          </a:prstGeom>
          <a:solidFill>
            <a:schemeClr val="accent1">
              <a:lumMod val="75000"/>
            </a:schemeClr>
          </a:solidFill>
          <a:ln>
            <a:solidFill>
              <a:schemeClr val="bg1"/>
            </a:solidFill>
          </a:ln>
        </p:spPr>
        <p:style>
          <a:lnRef idx="1">
            <a:schemeClr val="accent6"/>
          </a:lnRef>
          <a:fillRef idx="3">
            <a:schemeClr val="accent6"/>
          </a:fillRef>
          <a:effectRef idx="2">
            <a:schemeClr val="accent6"/>
          </a:effectRef>
          <a:fontRef idx="minor">
            <a:schemeClr val="lt1"/>
          </a:fontRef>
        </p:style>
        <p:txBody>
          <a:bodyPr rtlCol="0" anchor="t"/>
          <a:lstStyle/>
          <a:p>
            <a:r>
              <a:rPr lang="fr-FR" sz="2400" b="1" dirty="0">
                <a:solidFill>
                  <a:srgbClr val="99FF33"/>
                </a:solidFill>
              </a:rPr>
              <a:t>les avantages:</a:t>
            </a:r>
          </a:p>
          <a:p>
            <a:pPr marL="342900" indent="-342900">
              <a:buFont typeface="Arial" panose="020B0604020202020204" pitchFamily="34" charset="0"/>
              <a:buChar char="•"/>
            </a:pPr>
            <a:r>
              <a:rPr lang="fr-FR" sz="2000" dirty="0">
                <a:solidFill>
                  <a:schemeClr val="tx1"/>
                </a:solidFill>
              </a:rPr>
              <a:t>peut être installée partout, même en ville.</a:t>
            </a:r>
          </a:p>
          <a:p>
            <a:pPr marL="342900" indent="-342900">
              <a:buFont typeface="Arial" panose="020B0604020202020204" pitchFamily="34" charset="0"/>
              <a:buChar char="•"/>
            </a:pPr>
            <a:r>
              <a:rPr lang="fr-FR" sz="2000" dirty="0">
                <a:solidFill>
                  <a:schemeClr val="tx1"/>
                </a:solidFill>
              </a:rPr>
              <a:t>renouvelable et gratuite.</a:t>
            </a:r>
          </a:p>
          <a:p>
            <a:pPr marL="342900" indent="-342900">
              <a:buFont typeface="Arial" panose="020B0604020202020204" pitchFamily="34" charset="0"/>
              <a:buChar char="•"/>
            </a:pPr>
            <a:r>
              <a:rPr lang="fr-FR" sz="2000" dirty="0">
                <a:solidFill>
                  <a:schemeClr val="tx1"/>
                </a:solidFill>
              </a:rPr>
              <a:t>offre une solution pratique pour obtenir de l'électricité à moindre coût sur les sites isolés.</a:t>
            </a:r>
          </a:p>
          <a:p>
            <a:pPr marL="342900" indent="-342900">
              <a:buFont typeface="Arial" panose="020B0604020202020204" pitchFamily="34" charset="0"/>
              <a:buChar char="•"/>
            </a:pPr>
            <a:r>
              <a:rPr lang="fr-FR" sz="2000" dirty="0">
                <a:solidFill>
                  <a:schemeClr val="tx1"/>
                </a:solidFill>
              </a:rPr>
              <a:t>Le contrat d'achat est conclu pour une durée de 20 ans</a:t>
            </a:r>
            <a:endParaRPr lang="fr-FR" sz="2000" b="1" dirty="0">
              <a:solidFill>
                <a:schemeClr val="tx1"/>
              </a:solidFill>
            </a:endParaRPr>
          </a:p>
        </p:txBody>
      </p:sp>
      <p:sp>
        <p:nvSpPr>
          <p:cNvPr id="32" name="Snip Diagonal Corner Rectangle 31"/>
          <p:cNvSpPr/>
          <p:nvPr/>
        </p:nvSpPr>
        <p:spPr>
          <a:xfrm>
            <a:off x="5432479" y="25287889"/>
            <a:ext cx="4198819" cy="3310760"/>
          </a:xfrm>
          <a:prstGeom prst="snip2DiagRect">
            <a:avLst/>
          </a:prstGeom>
          <a:solidFill>
            <a:schemeClr val="accent1">
              <a:lumMod val="75000"/>
            </a:schemeClr>
          </a:solidFill>
          <a:ln>
            <a:solidFill>
              <a:schemeClr val="bg1"/>
            </a:solidFill>
          </a:ln>
        </p:spPr>
        <p:style>
          <a:lnRef idx="1">
            <a:schemeClr val="accent2"/>
          </a:lnRef>
          <a:fillRef idx="3">
            <a:schemeClr val="accent2"/>
          </a:fillRef>
          <a:effectRef idx="2">
            <a:schemeClr val="accent2"/>
          </a:effectRef>
          <a:fontRef idx="minor">
            <a:schemeClr val="lt1"/>
          </a:fontRef>
        </p:style>
        <p:txBody>
          <a:bodyPr rtlCol="0" anchor="t"/>
          <a:lstStyle/>
          <a:p>
            <a:r>
              <a:rPr lang="fr-FR" sz="2400" b="1" dirty="0">
                <a:solidFill>
                  <a:srgbClr val="99FF33"/>
                </a:solidFill>
              </a:rPr>
              <a:t>Les inconvénients :</a:t>
            </a:r>
          </a:p>
          <a:p>
            <a:pPr marL="342900" indent="-342900">
              <a:buFont typeface="Arial" panose="020B0604020202020204" pitchFamily="34" charset="0"/>
              <a:buChar char="•"/>
            </a:pPr>
            <a:r>
              <a:rPr lang="fr-FR" sz="2000" dirty="0"/>
              <a:t>Le coût d'investissement est élevé.</a:t>
            </a:r>
          </a:p>
          <a:p>
            <a:pPr marL="342900" indent="-342900">
              <a:buFont typeface="Arial" panose="020B0604020202020204" pitchFamily="34" charset="0"/>
              <a:buChar char="•"/>
            </a:pPr>
            <a:r>
              <a:rPr lang="fr-FR" sz="2000" dirty="0"/>
              <a:t>Le rendement réel de conversion d'un module est faible.</a:t>
            </a:r>
          </a:p>
          <a:p>
            <a:pPr marL="342900" indent="-342900">
              <a:buFont typeface="Arial" panose="020B0604020202020204" pitchFamily="34" charset="0"/>
              <a:buChar char="•"/>
            </a:pPr>
            <a:r>
              <a:rPr lang="fr-FR" sz="2000" dirty="0"/>
              <a:t>Les panneaux contiennent des produits toxiques .</a:t>
            </a:r>
            <a:endParaRPr lang="fr-FR" sz="2000" b="1" dirty="0">
              <a:solidFill>
                <a:schemeClr val="tx1"/>
              </a:solidFill>
            </a:endParaRPr>
          </a:p>
        </p:txBody>
      </p:sp>
      <p:sp>
        <p:nvSpPr>
          <p:cNvPr id="35" name="Rounded Rectangle 34"/>
          <p:cNvSpPr/>
          <p:nvPr/>
        </p:nvSpPr>
        <p:spPr>
          <a:xfrm>
            <a:off x="10971575" y="29008551"/>
            <a:ext cx="19254682" cy="9490841"/>
          </a:xfrm>
          <a:prstGeom prst="roundRect">
            <a:avLst/>
          </a:prstGeom>
          <a:solidFill>
            <a:schemeClr val="accent3"/>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hemeClr val="accent3"/>
          </a:lnRef>
          <a:fillRef idx="3">
            <a:schemeClr val="accent3"/>
          </a:fillRef>
          <a:effectRef idx="3">
            <a:schemeClr val="accent3"/>
          </a:effectRef>
          <a:fontRef idx="minor">
            <a:schemeClr val="lt1"/>
          </a:fontRef>
        </p:style>
        <p:txBody>
          <a:bodyPr rtlCol="0" anchor="t"/>
          <a:lstStyle/>
          <a:p>
            <a:r>
              <a:rPr lang="fr-FR" sz="2400" b="1" dirty="0" smtClean="0">
                <a:solidFill>
                  <a:schemeClr val="bg1"/>
                </a:solidFill>
              </a:rPr>
              <a:t>Dans ce travail nous utilisons la méthode perturbe et observe </a:t>
            </a:r>
            <a:r>
              <a:rPr lang="fr-FR" sz="2400" b="1" dirty="0">
                <a:solidFill>
                  <a:schemeClr val="bg1"/>
                </a:solidFill>
              </a:rPr>
              <a:t>(P&amp;O) </a:t>
            </a:r>
            <a:r>
              <a:rPr lang="fr-FR" sz="2400" b="1" dirty="0" smtClean="0">
                <a:solidFill>
                  <a:schemeClr val="bg1"/>
                </a:solidFill>
              </a:rPr>
              <a:t>pour le fonctionnement optimal:</a:t>
            </a:r>
          </a:p>
          <a:p>
            <a:r>
              <a:rPr lang="fr-FR" sz="2400" b="1" dirty="0">
                <a:solidFill>
                  <a:schemeClr val="bg1"/>
                </a:solidFill>
              </a:rPr>
              <a:t>Le principe des commandes MPPT de type P&amp;O consiste à perturber la tension </a:t>
            </a:r>
            <a:r>
              <a:rPr lang="fr-FR" sz="2400" b="1" dirty="0" smtClean="0">
                <a:solidFill>
                  <a:schemeClr val="bg1"/>
                </a:solidFill>
              </a:rPr>
              <a:t>VPV  d’une </a:t>
            </a:r>
            <a:r>
              <a:rPr lang="fr-FR" sz="2400" b="1" dirty="0">
                <a:solidFill>
                  <a:schemeClr val="bg1"/>
                </a:solidFill>
              </a:rPr>
              <a:t>faible amplitude autour de sa valeur initiale et d’analyser le comportement de </a:t>
            </a:r>
            <a:r>
              <a:rPr lang="fr-FR" sz="2400" b="1" dirty="0" smtClean="0">
                <a:solidFill>
                  <a:schemeClr val="bg1"/>
                </a:solidFill>
              </a:rPr>
              <a:t>la variation </a:t>
            </a:r>
            <a:r>
              <a:rPr lang="fr-FR" sz="2400" b="1" dirty="0">
                <a:solidFill>
                  <a:schemeClr val="bg1"/>
                </a:solidFill>
              </a:rPr>
              <a:t>de puissance PPV qui en résulte Ainsi, comme l’illustre la figure </a:t>
            </a:r>
            <a:r>
              <a:rPr lang="fr-FR" sz="2400" b="1" dirty="0" smtClean="0">
                <a:solidFill>
                  <a:schemeClr val="bg1"/>
                </a:solidFill>
              </a:rPr>
              <a:t>(6), </a:t>
            </a:r>
            <a:r>
              <a:rPr lang="fr-FR" sz="2400" b="1" dirty="0">
                <a:solidFill>
                  <a:schemeClr val="bg1"/>
                </a:solidFill>
              </a:rPr>
              <a:t>on </a:t>
            </a:r>
            <a:r>
              <a:rPr lang="fr-FR" sz="2400" b="1" dirty="0" smtClean="0">
                <a:solidFill>
                  <a:schemeClr val="bg1"/>
                </a:solidFill>
              </a:rPr>
              <a:t>peut déduire </a:t>
            </a:r>
            <a:r>
              <a:rPr lang="fr-FR" sz="2400" b="1" dirty="0">
                <a:solidFill>
                  <a:schemeClr val="bg1"/>
                </a:solidFill>
              </a:rPr>
              <a:t>que si une incrémentation positive de la tension VPV engendre un accroissement de </a:t>
            </a:r>
            <a:r>
              <a:rPr lang="fr-FR" sz="2400" b="1" dirty="0" smtClean="0">
                <a:solidFill>
                  <a:schemeClr val="bg1"/>
                </a:solidFill>
              </a:rPr>
              <a:t>la puissance </a:t>
            </a:r>
            <a:r>
              <a:rPr lang="fr-FR" sz="2400" b="1" dirty="0">
                <a:solidFill>
                  <a:schemeClr val="bg1"/>
                </a:solidFill>
              </a:rPr>
              <a:t>PPV, cela signifie que le point de fonctionnement se trouve à gauche du PPM.</a:t>
            </a:r>
            <a:br>
              <a:rPr lang="fr-FR" sz="2400" b="1" dirty="0">
                <a:solidFill>
                  <a:schemeClr val="bg1"/>
                </a:solidFill>
              </a:rPr>
            </a:br>
            <a:r>
              <a:rPr lang="fr-FR" sz="2400" b="1" dirty="0">
                <a:solidFill>
                  <a:schemeClr val="bg1"/>
                </a:solidFill>
              </a:rPr>
              <a:t>Si au contraire, la puissance décroît, cela implique que le système a dépassé le PPM. </a:t>
            </a:r>
            <a:r>
              <a:rPr lang="fr-FR" sz="2400" b="1" dirty="0" smtClean="0">
                <a:solidFill>
                  <a:schemeClr val="bg1"/>
                </a:solidFill>
              </a:rPr>
              <a:t>Un raisonnement </a:t>
            </a:r>
            <a:r>
              <a:rPr lang="fr-FR" sz="2400" b="1" dirty="0">
                <a:solidFill>
                  <a:schemeClr val="bg1"/>
                </a:solidFill>
              </a:rPr>
              <a:t>similaire peut être effectué lorsque la tension décroît. A partir de ces </a:t>
            </a:r>
            <a:r>
              <a:rPr lang="fr-FR" sz="2400" b="1" dirty="0" smtClean="0">
                <a:solidFill>
                  <a:schemeClr val="bg1"/>
                </a:solidFill>
              </a:rPr>
              <a:t>diverses analyses </a:t>
            </a:r>
            <a:r>
              <a:rPr lang="fr-FR" sz="2400" b="1" dirty="0">
                <a:solidFill>
                  <a:schemeClr val="bg1"/>
                </a:solidFill>
              </a:rPr>
              <a:t>sur les conséquences d’une variation de tension sur la caractéristique PPV(VPV), il </a:t>
            </a:r>
            <a:r>
              <a:rPr lang="fr-FR" sz="2400" b="1" dirty="0" smtClean="0">
                <a:solidFill>
                  <a:schemeClr val="bg1"/>
                </a:solidFill>
              </a:rPr>
              <a:t>est alors </a:t>
            </a:r>
            <a:r>
              <a:rPr lang="fr-FR" sz="2400" b="1" dirty="0">
                <a:solidFill>
                  <a:schemeClr val="bg1"/>
                </a:solidFill>
              </a:rPr>
              <a:t>facile de situer le point de fonctionnement par rapport au PPM, et de faire converger </a:t>
            </a:r>
            <a:r>
              <a:rPr lang="fr-FR" sz="2400" b="1" dirty="0" smtClean="0">
                <a:solidFill>
                  <a:schemeClr val="bg1"/>
                </a:solidFill>
              </a:rPr>
              <a:t>ce dernier </a:t>
            </a:r>
            <a:r>
              <a:rPr lang="fr-FR" sz="2400" b="1" dirty="0">
                <a:solidFill>
                  <a:schemeClr val="bg1"/>
                </a:solidFill>
              </a:rPr>
              <a:t>vers le maximum de puissance à travers un ordre de commande</a:t>
            </a:r>
            <a:r>
              <a:rPr lang="fr-FR" sz="2400" b="1" dirty="0" smtClean="0">
                <a:solidFill>
                  <a:schemeClr val="bg1"/>
                </a:solidFill>
              </a:rPr>
              <a:t>.</a:t>
            </a:r>
          </a:p>
          <a:p>
            <a:r>
              <a:rPr lang="fr-FR" sz="2400" b="1" dirty="0">
                <a:solidFill>
                  <a:schemeClr val="bg1"/>
                </a:solidFill>
              </a:rPr>
              <a:t>La figure </a:t>
            </a:r>
            <a:r>
              <a:rPr lang="fr-FR" sz="2400" b="1" dirty="0" smtClean="0">
                <a:solidFill>
                  <a:schemeClr val="bg1"/>
                </a:solidFill>
              </a:rPr>
              <a:t>(7) </a:t>
            </a:r>
            <a:r>
              <a:rPr lang="fr-FR" sz="2400" b="1" dirty="0">
                <a:solidFill>
                  <a:schemeClr val="bg1"/>
                </a:solidFill>
              </a:rPr>
              <a:t>représente l’algorithme classique associé à une commande MPPT de </a:t>
            </a:r>
            <a:r>
              <a:rPr lang="fr-FR" sz="2400" b="1" dirty="0" smtClean="0">
                <a:solidFill>
                  <a:schemeClr val="bg1"/>
                </a:solidFill>
              </a:rPr>
              <a:t>type P&amp;O</a:t>
            </a:r>
            <a:r>
              <a:rPr lang="fr-FR" sz="2400" b="1" dirty="0">
                <a:solidFill>
                  <a:schemeClr val="bg1"/>
                </a:solidFill>
              </a:rPr>
              <a:t>, où l’évolution de la puissance est analysée </a:t>
            </a:r>
            <a:r>
              <a:rPr lang="fr-FR" sz="2400" b="1" dirty="0" smtClean="0">
                <a:solidFill>
                  <a:schemeClr val="bg1"/>
                </a:solidFill>
              </a:rPr>
              <a:t>après chaque </a:t>
            </a:r>
            <a:r>
              <a:rPr lang="fr-FR" sz="2400" b="1" dirty="0">
                <a:solidFill>
                  <a:schemeClr val="bg1"/>
                </a:solidFill>
              </a:rPr>
              <a:t>perturbation de tension. </a:t>
            </a:r>
            <a:r>
              <a:rPr lang="fr-FR" sz="2400" b="1" dirty="0" smtClean="0">
                <a:solidFill>
                  <a:schemeClr val="bg1"/>
                </a:solidFill>
              </a:rPr>
              <a:t>Pour ce </a:t>
            </a:r>
            <a:r>
              <a:rPr lang="fr-FR" sz="2400" b="1" dirty="0">
                <a:solidFill>
                  <a:schemeClr val="bg1"/>
                </a:solidFill>
              </a:rPr>
              <a:t>type de commande, deux capteurs (courant et tension du GPV) sont nécessaires pour</a:t>
            </a:r>
            <a:br>
              <a:rPr lang="fr-FR" sz="2400" b="1" dirty="0">
                <a:solidFill>
                  <a:schemeClr val="bg1"/>
                </a:solidFill>
              </a:rPr>
            </a:br>
            <a:r>
              <a:rPr lang="fr-FR" sz="2400" b="1" dirty="0">
                <a:solidFill>
                  <a:schemeClr val="bg1"/>
                </a:solidFill>
              </a:rPr>
              <a:t>déterminer la puissance du PV à chaque instant </a:t>
            </a:r>
            <a:r>
              <a:rPr lang="fr-FR" sz="2400" b="1" dirty="0" smtClean="0">
                <a:solidFill>
                  <a:schemeClr val="bg1"/>
                </a:solidFill>
              </a:rPr>
              <a:t>[6].</a:t>
            </a:r>
          </a:p>
          <a:p>
            <a:endParaRPr lang="fr-FR" sz="2000" dirty="0"/>
          </a:p>
          <a:p>
            <a:endParaRPr lang="fr-FR" sz="2000" dirty="0" smtClean="0"/>
          </a:p>
          <a:p>
            <a:endParaRPr lang="fr-FR" sz="2000" dirty="0"/>
          </a:p>
          <a:p>
            <a:endParaRPr lang="fr-FR" sz="2000" dirty="0" smtClean="0"/>
          </a:p>
          <a:p>
            <a:endParaRPr lang="fr-FR" sz="2000" dirty="0"/>
          </a:p>
          <a:p>
            <a:endParaRPr lang="fr-FR" sz="2000" dirty="0" smtClean="0"/>
          </a:p>
          <a:p>
            <a:endParaRPr lang="fr-FR" sz="2000" dirty="0"/>
          </a:p>
          <a:p>
            <a:endParaRPr lang="fr-FR" sz="2000" dirty="0" smtClean="0"/>
          </a:p>
          <a:p>
            <a:endParaRPr lang="fr-FR" sz="2000" dirty="0"/>
          </a:p>
          <a:p>
            <a:endParaRPr lang="fr-FR" sz="2000" dirty="0" smtClean="0"/>
          </a:p>
          <a:p>
            <a:endParaRPr lang="fr-FR" sz="2000" dirty="0" smtClean="0"/>
          </a:p>
          <a:p>
            <a:r>
              <a:rPr lang="fr-FR" sz="1800" dirty="0"/>
              <a:t/>
            </a:r>
            <a:br>
              <a:rPr lang="fr-FR" sz="1800" dirty="0"/>
            </a:br>
            <a:r>
              <a:rPr lang="fr-FR" sz="1800" dirty="0"/>
              <a:t/>
            </a:r>
            <a:br>
              <a:rPr lang="fr-FR" sz="1800" dirty="0"/>
            </a:br>
            <a:r>
              <a:rPr lang="fr-FR" sz="2000" dirty="0"/>
              <a:t/>
            </a:r>
            <a:br>
              <a:rPr lang="fr-FR" sz="2000" dirty="0"/>
            </a:br>
            <a:endParaRPr lang="fr-FR" sz="2000" dirty="0"/>
          </a:p>
        </p:txBody>
      </p:sp>
      <p:sp>
        <p:nvSpPr>
          <p:cNvPr id="36" name="Rounded Rectangle 35"/>
          <p:cNvSpPr/>
          <p:nvPr/>
        </p:nvSpPr>
        <p:spPr>
          <a:xfrm>
            <a:off x="0" y="29166208"/>
            <a:ext cx="10971574" cy="9335152"/>
          </a:xfrm>
          <a:prstGeom prst="roundRect">
            <a:avLst/>
          </a:prstGeom>
          <a:solidFill>
            <a:schemeClr val="accent3"/>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hemeClr val="accent3"/>
          </a:lnRef>
          <a:fillRef idx="3">
            <a:schemeClr val="accent3"/>
          </a:fillRef>
          <a:effectRef idx="3">
            <a:schemeClr val="accent3"/>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r>
              <a:rPr lang="fr-FR" sz="2400" b="1" dirty="0" smtClean="0">
                <a:solidFill>
                  <a:srgbClr val="99FF33"/>
                </a:solidFill>
              </a:rPr>
              <a:t>Le fonctionnement optimal du générateur photovoltaïque</a:t>
            </a:r>
          </a:p>
          <a:p>
            <a:r>
              <a:rPr lang="fr-FR" sz="2400" b="1" dirty="0" smtClean="0">
                <a:solidFill>
                  <a:schemeClr val="bg1"/>
                </a:solidFill>
              </a:rPr>
              <a:t>Principe de fonctionnement de MPPT:</a:t>
            </a:r>
          </a:p>
          <a:p>
            <a:r>
              <a:rPr lang="fr-FR" sz="2400" b="1" dirty="0" smtClean="0">
                <a:solidFill>
                  <a:schemeClr val="bg1"/>
                </a:solidFill>
              </a:rPr>
              <a:t>Un MPPT, de l'anglais « Maximum Power Point </a:t>
            </a:r>
            <a:r>
              <a:rPr lang="fr-FR" sz="2400" b="1" dirty="0" err="1" smtClean="0">
                <a:solidFill>
                  <a:schemeClr val="bg1"/>
                </a:solidFill>
              </a:rPr>
              <a:t>Tracking</a:t>
            </a:r>
            <a:r>
              <a:rPr lang="fr-FR" sz="2400" b="1" dirty="0" smtClean="0">
                <a:solidFill>
                  <a:schemeClr val="bg1"/>
                </a:solidFill>
              </a:rPr>
              <a:t> » est un principe permettant de suivre, comme son nom l'indique, le point de puissance maximale d'un générateur électrique non linéaire. En conséquence, pour un même éclairement, la puissance délivrée sera différente selon la charge. Un contrôleur MPPT permet donc de piloter le convertisseur statique reliant la charge (une batterie par exemple) et le panneau photovoltaïque de manière à fournir en permanence le maximum de puissance à la charge chaque instant. La figure (5) représente la trajectoire du point de puissance maximale produite par le générateur [6].</a:t>
            </a:r>
          </a:p>
          <a:p>
            <a:endParaRPr lang="fr-FR" sz="2400" dirty="0" smtClean="0"/>
          </a:p>
          <a:p>
            <a:endParaRPr lang="fr-FR" sz="2000" dirty="0" smtClean="0"/>
          </a:p>
          <a:p>
            <a:r>
              <a:rPr lang="fr-FR" sz="3600" dirty="0" smtClean="0"/>
              <a:t/>
            </a:r>
            <a:br>
              <a:rPr lang="fr-FR" sz="3600" dirty="0" smtClean="0"/>
            </a:br>
            <a:endParaRPr lang="fr-FR" sz="3600" dirty="0" smtClean="0"/>
          </a:p>
          <a:p>
            <a:endParaRPr lang="fr-FR" sz="3600" dirty="0" smtClean="0"/>
          </a:p>
          <a:p>
            <a:endParaRPr lang="fr-FR" sz="3600" dirty="0" smtClean="0"/>
          </a:p>
          <a:p>
            <a:endParaRPr lang="fr-FR" sz="3600" dirty="0" smtClean="0"/>
          </a:p>
          <a:p>
            <a:endParaRPr lang="fr-FR" sz="3600" dirty="0" smtClean="0"/>
          </a:p>
          <a:p>
            <a:endParaRPr lang="fr-FR" sz="3600" dirty="0" smtClean="0"/>
          </a:p>
          <a:p>
            <a:endParaRPr lang="fr-FR" sz="3600" dirty="0" smtClean="0"/>
          </a:p>
          <a:p>
            <a:endParaRPr lang="fr-FR" sz="3600" dirty="0" smtClean="0"/>
          </a:p>
          <a:p>
            <a:r>
              <a:rPr lang="fr-FR" sz="6600" dirty="0" smtClean="0"/>
              <a:t/>
            </a:r>
            <a:br>
              <a:rPr lang="fr-FR" sz="6600" dirty="0" smtClean="0"/>
            </a:br>
            <a:r>
              <a:rPr lang="fr-FR" dirty="0" smtClean="0"/>
              <a:t/>
            </a:r>
            <a:br>
              <a:rPr lang="fr-FR" dirty="0" smtClean="0"/>
            </a:br>
            <a:endParaRPr lang="fr-FR" dirty="0"/>
          </a:p>
        </p:txBody>
      </p:sp>
      <p:pic>
        <p:nvPicPr>
          <p:cNvPr id="37" name="Picture 36"/>
          <p:cNvPicPr>
            <a:picLocks noChangeAspect="1"/>
          </p:cNvPicPr>
          <p:nvPr/>
        </p:nvPicPr>
        <p:blipFill>
          <a:blip r:embed="rId19" cstate="print"/>
          <a:stretch>
            <a:fillRect/>
          </a:stretch>
        </p:blipFill>
        <p:spPr>
          <a:xfrm>
            <a:off x="451899" y="33927392"/>
            <a:ext cx="9906000" cy="3842562"/>
          </a:xfrm>
          <a:prstGeom prst="rect">
            <a:avLst/>
          </a:prstGeom>
          <a:ln>
            <a:solidFill>
              <a:schemeClr val="bg1"/>
            </a:solidFill>
          </a:ln>
          <a:effectLst>
            <a:glow rad="228600">
              <a:schemeClr val="bg1">
                <a:alpha val="40000"/>
              </a:schemeClr>
            </a:glow>
            <a:softEdge rad="112500"/>
          </a:effectLst>
        </p:spPr>
      </p:pic>
      <p:sp>
        <p:nvSpPr>
          <p:cNvPr id="38" name="Rounded Rectangle 37"/>
          <p:cNvSpPr/>
          <p:nvPr/>
        </p:nvSpPr>
        <p:spPr>
          <a:xfrm>
            <a:off x="-20410" y="8020721"/>
            <a:ext cx="10522758" cy="4876610"/>
          </a:xfrm>
          <a:prstGeom prst="roundRect">
            <a:avLst/>
          </a:prstGeom>
          <a:solidFill>
            <a:schemeClr val="accent4">
              <a:lumMod val="75000"/>
            </a:schemeClr>
          </a:solidFill>
          <a:ln>
            <a:noFill/>
          </a:ln>
          <a:effectLst>
            <a:glow rad="228600">
              <a:schemeClr val="accent3">
                <a:satMod val="175000"/>
                <a:alpha val="40000"/>
              </a:schemeClr>
            </a:glow>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hemeClr val="accent3"/>
          </a:lnRef>
          <a:fillRef idx="3">
            <a:schemeClr val="accent3"/>
          </a:fillRef>
          <a:effectRef idx="3">
            <a:schemeClr val="accent3"/>
          </a:effectRef>
          <a:fontRef idx="minor">
            <a:schemeClr val="lt1"/>
          </a:fontRef>
        </p:style>
        <p:txBody>
          <a:bodyPr rtlCol="0" anchor="ctr"/>
          <a:lstStyle/>
          <a:p>
            <a:r>
              <a:rPr lang="fr-FR" sz="2000" b="1" dirty="0">
                <a:solidFill>
                  <a:srgbClr val="92D050"/>
                </a:solidFill>
              </a:rPr>
              <a:t>Résumé:</a:t>
            </a:r>
          </a:p>
          <a:p>
            <a:pPr algn="just">
              <a:lnSpc>
                <a:spcPct val="100000"/>
              </a:lnSpc>
              <a:spcBef>
                <a:spcPts val="600"/>
              </a:spcBef>
            </a:pPr>
            <a:r>
              <a:rPr lang="fr-FR" sz="2000" dirty="0"/>
              <a:t>L’utilisation des sources d’énergie renouvelable hors le domaine hydraulique est généralement limitée aux sites isolés ou le cout de l’énergie devient compétitif avec d’autres formes de génération d’électricité .Il y a aujourd’hui dans le mondes plusieurs site alimentés par des systèmes de génération d’électricité renouvelables à l’image des PV, turbines éoliennes et micro turbines. Néanmoins les sources d’énergie renouvelable sont intermittentes et pour faire face à cet inconvénient les sources hybrides viennent pour surmonter cet  handicap. Dès lors, la régulation et la gestion de l’énergie devient une nécessité pour un rendement optimal du système de génération hybride.</a:t>
            </a:r>
          </a:p>
          <a:p>
            <a:pPr algn="just">
              <a:lnSpc>
                <a:spcPct val="100000"/>
              </a:lnSpc>
              <a:spcBef>
                <a:spcPts val="600"/>
              </a:spcBef>
            </a:pPr>
            <a:r>
              <a:rPr lang="fr-FR" sz="2000" dirty="0"/>
              <a:t>    Dans ce contexte, cette étude   aborde un système de génération électrique hybride  qui comprend  un générateur  photovoltaïque et une pile à combustible. Le système commandé vise la gestion de l’énergie dans le système afin de satisfaire les besoins énergétiques d’une charge autonome.</a:t>
            </a:r>
          </a:p>
          <a:p>
            <a:pPr algn="just">
              <a:lnSpc>
                <a:spcPct val="100000"/>
              </a:lnSpc>
              <a:spcBef>
                <a:spcPts val="600"/>
              </a:spcBef>
            </a:pPr>
            <a:r>
              <a:rPr lang="fr-FR" sz="2000" dirty="0"/>
              <a:t>Mots clés: Photovoltaïque, Pile à combustible, hybride, Tension</a:t>
            </a:r>
            <a:r>
              <a:rPr lang="fr-FR" sz="2000" dirty="0" smtClean="0"/>
              <a:t>, MPPT</a:t>
            </a:r>
            <a:r>
              <a:rPr lang="fr-FR" sz="2000" dirty="0"/>
              <a:t>.</a:t>
            </a:r>
          </a:p>
          <a:p>
            <a:endParaRPr lang="fr-FR" sz="2000" b="1" dirty="0">
              <a:solidFill>
                <a:schemeClr val="tx1"/>
              </a:solidFill>
            </a:endParaRPr>
          </a:p>
        </p:txBody>
      </p:sp>
      <p:pic>
        <p:nvPicPr>
          <p:cNvPr id="39" name="Picture 38"/>
          <p:cNvPicPr>
            <a:picLocks noChangeAspect="1"/>
          </p:cNvPicPr>
          <p:nvPr/>
        </p:nvPicPr>
        <p:blipFill>
          <a:blip r:embed="rId20" cstate="print"/>
          <a:stretch>
            <a:fillRect/>
          </a:stretch>
        </p:blipFill>
        <p:spPr>
          <a:xfrm>
            <a:off x="11603421" y="33990455"/>
            <a:ext cx="9207062" cy="3909847"/>
          </a:xfrm>
          <a:prstGeom prst="rect">
            <a:avLst/>
          </a:prstGeom>
          <a:ln>
            <a:solidFill>
              <a:schemeClr val="bg1"/>
            </a:solidFill>
          </a:ln>
          <a:effectLst>
            <a:glow rad="228600">
              <a:schemeClr val="bg1">
                <a:alpha val="40000"/>
              </a:schemeClr>
            </a:glow>
            <a:softEdge rad="112500"/>
          </a:effectLst>
        </p:spPr>
      </p:pic>
      <p:pic>
        <p:nvPicPr>
          <p:cNvPr id="40" name="Picture 39"/>
          <p:cNvPicPr>
            <a:picLocks noChangeAspect="1"/>
          </p:cNvPicPr>
          <p:nvPr/>
        </p:nvPicPr>
        <p:blipFill>
          <a:blip r:embed="rId21" cstate="print"/>
          <a:stretch>
            <a:fillRect/>
          </a:stretch>
        </p:blipFill>
        <p:spPr>
          <a:xfrm>
            <a:off x="21251918" y="33895861"/>
            <a:ext cx="8247992" cy="4035973"/>
          </a:xfrm>
          <a:prstGeom prst="rect">
            <a:avLst/>
          </a:prstGeom>
          <a:ln>
            <a:solidFill>
              <a:schemeClr val="bg1"/>
            </a:solidFill>
          </a:ln>
          <a:effectLst>
            <a:glow rad="228600">
              <a:schemeClr val="bg1">
                <a:alpha val="40000"/>
              </a:schemeClr>
            </a:glow>
            <a:softEdge rad="112500"/>
          </a:effectLst>
        </p:spPr>
      </p:pic>
      <p:sp>
        <p:nvSpPr>
          <p:cNvPr id="41" name="Rounded Rectangle 40"/>
          <p:cNvSpPr/>
          <p:nvPr/>
        </p:nvSpPr>
        <p:spPr>
          <a:xfrm>
            <a:off x="90748" y="38688579"/>
            <a:ext cx="10850521" cy="3530388"/>
          </a:xfrm>
          <a:prstGeom prst="roundRect">
            <a:avLst/>
          </a:prstGeom>
          <a:solidFill>
            <a:schemeClr val="accent4">
              <a:lumMod val="75000"/>
            </a:schemeClr>
          </a:solidFill>
          <a:ln>
            <a:noFill/>
          </a:ln>
          <a:effectLst>
            <a:glow rad="228600">
              <a:schemeClr val="accent1">
                <a:satMod val="175000"/>
                <a:alpha val="40000"/>
              </a:schemeClr>
            </a:glow>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3"/>
          </a:lnRef>
          <a:fillRef idx="3">
            <a:schemeClr val="accent3"/>
          </a:fillRef>
          <a:effectRef idx="2">
            <a:schemeClr val="accent3"/>
          </a:effectRef>
          <a:fontRef idx="minor">
            <a:schemeClr val="lt1"/>
          </a:fontRef>
        </p:style>
        <p:txBody>
          <a:bodyPr rtlCol="0" anchor="t"/>
          <a:lstStyle/>
          <a:p>
            <a:r>
              <a:rPr lang="fr-FR" sz="2400" b="1" dirty="0">
                <a:solidFill>
                  <a:srgbClr val="92D050"/>
                </a:solidFill>
              </a:rPr>
              <a:t>Conclusion:</a:t>
            </a:r>
          </a:p>
          <a:p>
            <a:r>
              <a:rPr lang="fr-FR" sz="2400" dirty="0"/>
              <a:t>Dans ce travail, nous avons présenté le principe d’un gestionnaire d’énergie intelligent, ainsi que les performances du système issues des lois de commande proposées et donc on a présenté les </a:t>
            </a:r>
            <a:r>
              <a:rPr lang="fr-FR" sz="2400" dirty="0" smtClean="0"/>
              <a:t>méthodes </a:t>
            </a:r>
            <a:r>
              <a:rPr lang="fr-FR" sz="2400" dirty="0"/>
              <a:t>de  commande optimal d’un système de génération photovoltaïque-pile à combustible, destiné à l’électrification d’une charge.</a:t>
            </a:r>
          </a:p>
          <a:p>
            <a:r>
              <a:rPr lang="fr-FR" sz="2400" dirty="0"/>
              <a:t>Le régulateur MPPT permet un suivi adéquat de la puissance maximale du générateur photovoltaïque, alors qu’une seconde boucle de commande permet de </a:t>
            </a:r>
            <a:r>
              <a:rPr lang="fr-FR" sz="2400" dirty="0" smtClean="0"/>
              <a:t>compléter </a:t>
            </a:r>
            <a:r>
              <a:rPr lang="fr-FR" sz="2400" dirty="0"/>
              <a:t>la </a:t>
            </a:r>
            <a:r>
              <a:rPr lang="fr-FR" sz="2400" dirty="0" smtClean="0"/>
              <a:t>déficit </a:t>
            </a:r>
            <a:r>
              <a:rPr lang="fr-FR" sz="2400" dirty="0"/>
              <a:t>de puissance demandé par </a:t>
            </a:r>
            <a:r>
              <a:rPr lang="fr-FR" sz="2400"/>
              <a:t>la </a:t>
            </a:r>
            <a:r>
              <a:rPr lang="fr-FR" sz="2400" smtClean="0"/>
              <a:t>charge</a:t>
            </a:r>
            <a:r>
              <a:rPr lang="fr-FR" sz="2400" b="1" smtClean="0">
                <a:solidFill>
                  <a:schemeClr val="tx1"/>
                </a:solidFill>
              </a:rPr>
              <a:t>.</a:t>
            </a:r>
            <a:r>
              <a:rPr lang="fr-FR" sz="2400" dirty="0"/>
              <a:t/>
            </a:r>
            <a:br>
              <a:rPr lang="fr-FR" sz="2400" dirty="0"/>
            </a:br>
            <a:endParaRPr lang="fr-FR" sz="2400" b="1" dirty="0"/>
          </a:p>
        </p:txBody>
      </p:sp>
      <p:sp>
        <p:nvSpPr>
          <p:cNvPr id="42" name="Rounded Rectangle 41"/>
          <p:cNvSpPr/>
          <p:nvPr/>
        </p:nvSpPr>
        <p:spPr>
          <a:xfrm>
            <a:off x="11004330" y="38625517"/>
            <a:ext cx="19235958" cy="3590229"/>
          </a:xfrm>
          <a:prstGeom prst="roundRect">
            <a:avLst/>
          </a:prstGeom>
          <a:solidFill>
            <a:schemeClr val="accent4">
              <a:lumMod val="75000"/>
            </a:schemeClr>
          </a:solidFill>
          <a:ln>
            <a:noFill/>
          </a:ln>
          <a:effectLst>
            <a:glow rad="228600">
              <a:schemeClr val="accent1">
                <a:satMod val="175000"/>
                <a:alpha val="40000"/>
              </a:schemeClr>
            </a:glow>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hemeClr val="accent3"/>
          </a:lnRef>
          <a:fillRef idx="3">
            <a:schemeClr val="accent3"/>
          </a:fillRef>
          <a:effectRef idx="3">
            <a:schemeClr val="accent3"/>
          </a:effectRef>
          <a:fontRef idx="minor">
            <a:schemeClr val="lt1"/>
          </a:fontRef>
        </p:style>
        <p:txBody>
          <a:bodyPr rtlCol="0" anchor="t"/>
          <a:lstStyle/>
          <a:p>
            <a:r>
              <a:rPr lang="fr-FR" sz="2000" b="1" dirty="0" smtClean="0">
                <a:solidFill>
                  <a:srgbClr val="99FF33"/>
                </a:solidFill>
              </a:rPr>
              <a:t>Bibliographie:</a:t>
            </a:r>
          </a:p>
          <a:p>
            <a:r>
              <a:rPr lang="fr-FR" sz="2000" b="1" dirty="0" smtClean="0">
                <a:solidFill>
                  <a:schemeClr val="tx1"/>
                </a:solidFill>
              </a:rPr>
              <a:t>[</a:t>
            </a:r>
            <a:r>
              <a:rPr lang="fr-FR" sz="2000" b="1" dirty="0">
                <a:solidFill>
                  <a:schemeClr val="tx1"/>
                </a:solidFill>
              </a:rPr>
              <a:t>1] : M.Bekkouche, ‘ Modélisation du Comportement Thermique de Quelques Dispositifs Solaires’, thèse de doctorat, Bechar, 2008</a:t>
            </a:r>
            <a:r>
              <a:rPr lang="fr-FR" sz="2000" b="1" dirty="0" smtClean="0">
                <a:solidFill>
                  <a:schemeClr val="tx1"/>
                </a:solidFill>
              </a:rPr>
              <a:t>.</a:t>
            </a:r>
          </a:p>
          <a:p>
            <a:r>
              <a:rPr lang="fr-FR" sz="2000" b="1" dirty="0" smtClean="0">
                <a:solidFill>
                  <a:schemeClr val="tx1"/>
                </a:solidFill>
              </a:rPr>
              <a:t>[2] </a:t>
            </a:r>
            <a:r>
              <a:rPr lang="fr-FR" sz="2000" b="1" dirty="0">
                <a:solidFill>
                  <a:schemeClr val="tx1"/>
                </a:solidFill>
              </a:rPr>
              <a:t>: </a:t>
            </a:r>
            <a:r>
              <a:rPr lang="fr-FR" sz="2000" b="1" dirty="0" err="1" smtClean="0">
                <a:solidFill>
                  <a:schemeClr val="tx1"/>
                </a:solidFill>
              </a:rPr>
              <a:t>Busquet</a:t>
            </a:r>
            <a:r>
              <a:rPr lang="fr-FR" sz="2000" b="1" dirty="0" smtClean="0">
                <a:solidFill>
                  <a:schemeClr val="tx1"/>
                </a:solidFill>
              </a:rPr>
              <a:t> </a:t>
            </a:r>
            <a:r>
              <a:rPr lang="fr-FR" sz="2000" b="1" dirty="0">
                <a:solidFill>
                  <a:schemeClr val="tx1"/>
                </a:solidFill>
              </a:rPr>
              <a:t>S, ‘Étude d’un système autonome de production </a:t>
            </a:r>
            <a:r>
              <a:rPr lang="fr-FR" sz="2000" b="1" dirty="0" smtClean="0">
                <a:solidFill>
                  <a:schemeClr val="tx1"/>
                </a:solidFill>
              </a:rPr>
              <a:t>d’énergie couplant </a:t>
            </a:r>
            <a:r>
              <a:rPr lang="fr-FR" sz="2000" b="1" dirty="0">
                <a:solidFill>
                  <a:schemeClr val="tx1"/>
                </a:solidFill>
              </a:rPr>
              <a:t>un champ photovoltaïque, un électrolyseur et une pile </a:t>
            </a:r>
            <a:r>
              <a:rPr lang="fr-FR" sz="2000" b="1" dirty="0" smtClean="0">
                <a:solidFill>
                  <a:schemeClr val="tx1"/>
                </a:solidFill>
              </a:rPr>
              <a:t>à combustible </a:t>
            </a:r>
            <a:r>
              <a:rPr lang="fr-FR" sz="2000" b="1" dirty="0">
                <a:solidFill>
                  <a:schemeClr val="tx1"/>
                </a:solidFill>
              </a:rPr>
              <a:t>: réalisation d’un banc d’essai et modélisation’, thèse </a:t>
            </a:r>
            <a:r>
              <a:rPr lang="fr-FR" sz="2000" b="1" dirty="0" smtClean="0">
                <a:solidFill>
                  <a:schemeClr val="tx1"/>
                </a:solidFill>
              </a:rPr>
              <a:t>de l’Ecole </a:t>
            </a:r>
            <a:r>
              <a:rPr lang="fr-FR" sz="2000" b="1" dirty="0">
                <a:solidFill>
                  <a:schemeClr val="tx1"/>
                </a:solidFill>
              </a:rPr>
              <a:t>des Mines de Paris, CEP, Sophia Antipolis, soutenue en </a:t>
            </a:r>
            <a:r>
              <a:rPr lang="fr-FR" sz="2000" b="1" dirty="0" smtClean="0">
                <a:solidFill>
                  <a:schemeClr val="tx1"/>
                </a:solidFill>
              </a:rPr>
              <a:t>décembre 2003.</a:t>
            </a:r>
            <a:r>
              <a:rPr lang="fr-FR" sz="2000" b="1" dirty="0">
                <a:solidFill>
                  <a:schemeClr val="tx1"/>
                </a:solidFill>
              </a:rPr>
              <a:t/>
            </a:r>
            <a:br>
              <a:rPr lang="fr-FR" sz="2000" b="1" dirty="0">
                <a:solidFill>
                  <a:schemeClr val="tx1"/>
                </a:solidFill>
              </a:rPr>
            </a:br>
            <a:r>
              <a:rPr lang="fr-FR" sz="2000" b="1" dirty="0" smtClean="0">
                <a:solidFill>
                  <a:schemeClr val="tx1"/>
                </a:solidFill>
              </a:rPr>
              <a:t>[3] :</a:t>
            </a:r>
            <a:r>
              <a:rPr lang="fr-FR" sz="2000" b="1" dirty="0">
                <a:solidFill>
                  <a:schemeClr val="tx1"/>
                </a:solidFill>
              </a:rPr>
              <a:t> J. Duval, ‘Système d’énergie hybride solaires PV’, ASPROM, Paris, 2010</a:t>
            </a:r>
            <a:r>
              <a:rPr lang="fr-FR" sz="2000" b="1" dirty="0" smtClean="0">
                <a:solidFill>
                  <a:schemeClr val="tx1"/>
                </a:solidFill>
              </a:rPr>
              <a:t>.</a:t>
            </a:r>
          </a:p>
          <a:p>
            <a:r>
              <a:rPr lang="fr-FR" sz="2000" b="1" dirty="0" smtClean="0">
                <a:solidFill>
                  <a:schemeClr val="tx1"/>
                </a:solidFill>
              </a:rPr>
              <a:t>[4] :</a:t>
            </a:r>
            <a:r>
              <a:rPr lang="fr-FR" sz="2000" b="1" dirty="0">
                <a:solidFill>
                  <a:schemeClr val="tx1"/>
                </a:solidFill>
              </a:rPr>
              <a:t> </a:t>
            </a:r>
            <a:r>
              <a:rPr lang="fr-FR" sz="2000" b="1" dirty="0" err="1">
                <a:solidFill>
                  <a:schemeClr val="tx1"/>
                </a:solidFill>
              </a:rPr>
              <a:t>O.Gergaud</a:t>
            </a:r>
            <a:r>
              <a:rPr lang="fr-FR" sz="2000" b="1" dirty="0">
                <a:solidFill>
                  <a:schemeClr val="tx1"/>
                </a:solidFill>
              </a:rPr>
              <a:t>. « Modélisation énergétique et optimisation économique d’un système de production éolienne et photovoltaïque couplé au réseau et associé à un accumulateur », Thèse de doctorat de l’école normale supérieur de cachant, France, 2002</a:t>
            </a:r>
            <a:r>
              <a:rPr lang="fr-FR" sz="2000" b="1" dirty="0" smtClean="0">
                <a:solidFill>
                  <a:schemeClr val="tx1"/>
                </a:solidFill>
              </a:rPr>
              <a:t>.</a:t>
            </a:r>
          </a:p>
          <a:p>
            <a:r>
              <a:rPr lang="fr-FR" sz="2000" b="1" dirty="0" smtClean="0">
                <a:solidFill>
                  <a:schemeClr val="tx1"/>
                </a:solidFill>
              </a:rPr>
              <a:t>[5] </a:t>
            </a:r>
            <a:r>
              <a:rPr lang="fr-FR" sz="2000" b="1" dirty="0">
                <a:solidFill>
                  <a:schemeClr val="tx1"/>
                </a:solidFill>
              </a:rPr>
              <a:t>: </a:t>
            </a:r>
            <a:r>
              <a:rPr lang="fr-FR" sz="2000" b="1" dirty="0" smtClean="0">
                <a:solidFill>
                  <a:schemeClr val="tx1"/>
                </a:solidFill>
              </a:rPr>
              <a:t> Informations </a:t>
            </a:r>
            <a:r>
              <a:rPr lang="fr-FR" sz="2000" b="1" dirty="0">
                <a:solidFill>
                  <a:schemeClr val="tx1"/>
                </a:solidFill>
              </a:rPr>
              <a:t>générales sur le photovoltaïque, "Informations Techniques", pp </a:t>
            </a:r>
            <a:r>
              <a:rPr lang="fr-FR" sz="2000" b="1" dirty="0" smtClean="0">
                <a:solidFill>
                  <a:schemeClr val="tx1"/>
                </a:solidFill>
              </a:rPr>
              <a:t>73-107 </a:t>
            </a:r>
            <a:r>
              <a:rPr lang="fr-FR" sz="2000" b="1" dirty="0">
                <a:solidFill>
                  <a:schemeClr val="tx1"/>
                </a:solidFill>
              </a:rPr>
              <a:t>Décembre 2000.</a:t>
            </a:r>
            <a:br>
              <a:rPr lang="fr-FR" sz="2000" b="1" dirty="0">
                <a:solidFill>
                  <a:schemeClr val="tx1"/>
                </a:solidFill>
              </a:rPr>
            </a:br>
            <a:r>
              <a:rPr lang="fr-FR" sz="2000" b="1" dirty="0" smtClean="0">
                <a:solidFill>
                  <a:schemeClr val="tx1"/>
                </a:solidFill>
              </a:rPr>
              <a:t>[6]:  </a:t>
            </a:r>
            <a:r>
              <a:rPr lang="fr-FR" sz="2000" b="1" dirty="0" err="1">
                <a:solidFill>
                  <a:schemeClr val="tx1"/>
                </a:solidFill>
              </a:rPr>
              <a:t>V.Boitier</a:t>
            </a:r>
            <a:r>
              <a:rPr lang="fr-FR" sz="2000" b="1" dirty="0">
                <a:solidFill>
                  <a:schemeClr val="tx1"/>
                </a:solidFill>
              </a:rPr>
              <a:t> , P. </a:t>
            </a:r>
            <a:r>
              <a:rPr lang="fr-FR" sz="2000" b="1" dirty="0" err="1">
                <a:solidFill>
                  <a:schemeClr val="tx1"/>
                </a:solidFill>
              </a:rPr>
              <a:t>Maussion</a:t>
            </a:r>
            <a:r>
              <a:rPr lang="fr-FR" sz="2000" b="1" dirty="0">
                <a:solidFill>
                  <a:schemeClr val="tx1"/>
                </a:solidFill>
              </a:rPr>
              <a:t> , C. CABAL ‘Recherche du maximum de puissance </a:t>
            </a:r>
            <a:r>
              <a:rPr lang="fr-FR" sz="2000" b="1" dirty="0" smtClean="0">
                <a:solidFill>
                  <a:schemeClr val="tx1"/>
                </a:solidFill>
              </a:rPr>
              <a:t>sur les </a:t>
            </a:r>
            <a:r>
              <a:rPr lang="fr-FR" sz="2000" b="1" dirty="0">
                <a:solidFill>
                  <a:schemeClr val="tx1"/>
                </a:solidFill>
              </a:rPr>
              <a:t>générateurs photovoltaïques’, université de </a:t>
            </a:r>
            <a:r>
              <a:rPr lang="fr-FR" sz="2000" b="1" dirty="0" smtClean="0">
                <a:solidFill>
                  <a:schemeClr val="tx1"/>
                </a:solidFill>
              </a:rPr>
              <a:t>     Toulouse</a:t>
            </a:r>
            <a:r>
              <a:rPr lang="fr-FR" sz="2000" b="1" dirty="0">
                <a:solidFill>
                  <a:schemeClr val="tx1"/>
                </a:solidFill>
              </a:rPr>
              <a:t>, revue 3E.I, N°54, pp </a:t>
            </a:r>
            <a:r>
              <a:rPr lang="fr-FR" sz="2000" b="1" dirty="0" smtClean="0">
                <a:solidFill>
                  <a:schemeClr val="tx1"/>
                </a:solidFill>
              </a:rPr>
              <a:t>90-96, septembre </a:t>
            </a:r>
            <a:r>
              <a:rPr lang="fr-FR" sz="2000" b="1" dirty="0">
                <a:solidFill>
                  <a:schemeClr val="tx1"/>
                </a:solidFill>
              </a:rPr>
              <a:t>2008.</a:t>
            </a:r>
            <a:r>
              <a:rPr lang="fr-FR" sz="2000" dirty="0"/>
              <a:t/>
            </a:r>
            <a:br>
              <a:rPr lang="fr-FR" sz="2000" dirty="0"/>
            </a:br>
            <a:endParaRPr lang="fr-FR" sz="2000" dirty="0" smtClean="0"/>
          </a:p>
          <a:p>
            <a:endParaRPr lang="fr-FR" sz="2000" dirty="0"/>
          </a:p>
        </p:txBody>
      </p:sp>
      <p:sp>
        <p:nvSpPr>
          <p:cNvPr id="48" name="Title 1"/>
          <p:cNvSpPr txBox="1">
            <a:spLocks/>
          </p:cNvSpPr>
          <p:nvPr/>
        </p:nvSpPr>
        <p:spPr>
          <a:xfrm>
            <a:off x="635967" y="2883873"/>
            <a:ext cx="29011418" cy="5282723"/>
          </a:xfrm>
          <a:prstGeom prst="rect">
            <a:avLst/>
          </a:prstGeom>
          <a:noFill/>
          <a:ln>
            <a:noFill/>
          </a:ln>
          <a:effectLst>
            <a:glow rad="228600">
              <a:srgbClr val="FFFF00">
                <a:alpha val="40000"/>
              </a:srgbClr>
            </a:glow>
          </a:effectLst>
        </p:spPr>
        <p:txBody>
          <a:bodyPr vert="horz" lIns="91440" tIns="45720" rIns="91440" bIns="45720" rtlCol="0" anchor="t">
            <a:normAutofit fontScale="82500" lnSpcReduction="20000"/>
            <a:scene3d>
              <a:camera prst="orthographicFront"/>
              <a:lightRig rig="balanced" dir="t">
                <a:rot lat="0" lon="0" rev="2100000"/>
              </a:lightRig>
            </a:scene3d>
            <a:sp3d extrusionH="57150" prstMaterial="metal">
              <a:bevelT w="38100" h="25400"/>
              <a:contourClr>
                <a:schemeClr val="bg2"/>
              </a:contourClr>
            </a:sp3d>
          </a:bodyPr>
          <a:lstStyle/>
          <a:p>
            <a:pPr marL="0" marR="0" lvl="0" indent="0" algn="ctr" defTabSz="3024012" rtl="0" eaLnBrk="1" fontAlgn="auto" latinLnBrk="0" hangingPunct="1">
              <a:lnSpc>
                <a:spcPct val="90000"/>
              </a:lnSpc>
              <a:spcBef>
                <a:spcPct val="0"/>
              </a:spcBef>
              <a:spcAft>
                <a:spcPts val="0"/>
              </a:spcAft>
              <a:buClrTx/>
              <a:buSzTx/>
              <a:buFontTx/>
              <a:buNone/>
              <a:tabLst/>
              <a:defRPr/>
            </a:pPr>
            <a:r>
              <a:rPr kumimoji="0" lang="fr-FR" sz="6000" b="1" i="0" u="none" strike="noStrike" kern="1200" normalizeH="0" baseline="0" noProof="0" dirty="0" smtClean="0">
                <a:ln w="50800"/>
                <a:solidFill>
                  <a:schemeClr val="bg1">
                    <a:shade val="50000"/>
                  </a:schemeClr>
                </a:solidFill>
                <a:uLnTx/>
                <a:uFillTx/>
                <a:ea typeface="+mj-ea"/>
                <a:cs typeface="+mj-cs"/>
              </a:rPr>
              <a:t>République démocratique populaire Algérienne</a:t>
            </a:r>
            <a:br>
              <a:rPr kumimoji="0" lang="fr-FR" sz="6000" b="1" i="0" u="none" strike="noStrike" kern="1200" normalizeH="0" baseline="0" noProof="0" dirty="0" smtClean="0">
                <a:ln w="50800"/>
                <a:solidFill>
                  <a:schemeClr val="bg1">
                    <a:shade val="50000"/>
                  </a:schemeClr>
                </a:solidFill>
                <a:uLnTx/>
                <a:uFillTx/>
                <a:ea typeface="+mj-ea"/>
                <a:cs typeface="+mj-cs"/>
              </a:rPr>
            </a:br>
            <a:r>
              <a:rPr kumimoji="0" lang="fr-FR" sz="6000" b="1" i="1" u="none" strike="noStrike" kern="1200" normalizeH="0" baseline="0" noProof="0" dirty="0" smtClean="0">
                <a:ln w="50800"/>
                <a:solidFill>
                  <a:schemeClr val="bg1">
                    <a:shade val="50000"/>
                  </a:schemeClr>
                </a:solidFill>
                <a:uLnTx/>
                <a:uFillTx/>
                <a:ea typeface="+mj-ea"/>
                <a:cs typeface="+mj-cs"/>
              </a:rPr>
              <a:t>Ministre de l’enseignement supérieur et de la recherche scientifique</a:t>
            </a:r>
            <a:r>
              <a:rPr kumimoji="0" lang="fr-FR" sz="6000" b="1" i="0" u="none" strike="noStrike" kern="1200" normalizeH="0" baseline="0" noProof="0" dirty="0" smtClean="0">
                <a:ln w="50800"/>
                <a:solidFill>
                  <a:schemeClr val="bg1">
                    <a:shade val="50000"/>
                  </a:schemeClr>
                </a:solidFill>
                <a:uLnTx/>
                <a:uFillTx/>
                <a:ea typeface="+mj-ea"/>
                <a:cs typeface="+mj-cs"/>
              </a:rPr>
              <a:t/>
            </a:r>
            <a:br>
              <a:rPr kumimoji="0" lang="fr-FR" sz="6000" b="1" i="0" u="none" strike="noStrike" kern="1200" normalizeH="0" baseline="0" noProof="0" dirty="0" smtClean="0">
                <a:ln w="50800"/>
                <a:solidFill>
                  <a:schemeClr val="bg1">
                    <a:shade val="50000"/>
                  </a:schemeClr>
                </a:solidFill>
                <a:uLnTx/>
                <a:uFillTx/>
                <a:ea typeface="+mj-ea"/>
                <a:cs typeface="+mj-cs"/>
              </a:rPr>
            </a:br>
            <a:r>
              <a:rPr kumimoji="0" lang="fr-FR" sz="6000" b="1" i="0" u="none" strike="noStrike" kern="1200" normalizeH="0" baseline="0" noProof="0" dirty="0" smtClean="0">
                <a:ln w="50800"/>
                <a:solidFill>
                  <a:schemeClr val="bg1">
                    <a:shade val="50000"/>
                  </a:schemeClr>
                </a:solidFill>
                <a:uLnTx/>
                <a:uFillTx/>
                <a:ea typeface="+mj-ea"/>
                <a:cs typeface="+mj-cs"/>
              </a:rPr>
              <a:t>Université KASDI MERBAH </a:t>
            </a:r>
            <a:r>
              <a:rPr kumimoji="0" lang="fr-FR" sz="6000" b="1" i="1" u="none" strike="noStrike" kern="1200" normalizeH="0" baseline="0" noProof="0" dirty="0" smtClean="0">
                <a:ln w="50800"/>
                <a:solidFill>
                  <a:schemeClr val="bg1">
                    <a:shade val="50000"/>
                  </a:schemeClr>
                </a:solidFill>
                <a:uLnTx/>
                <a:uFillTx/>
                <a:ea typeface="+mj-ea"/>
                <a:cs typeface="+mj-cs"/>
              </a:rPr>
              <a:t>– </a:t>
            </a:r>
            <a:r>
              <a:rPr kumimoji="0" lang="fr-FR" sz="6000" b="1" i="0" u="none" strike="noStrike" kern="1200" normalizeH="0" baseline="0" noProof="0" dirty="0" smtClean="0">
                <a:ln w="50800"/>
                <a:solidFill>
                  <a:schemeClr val="bg1">
                    <a:shade val="50000"/>
                  </a:schemeClr>
                </a:solidFill>
                <a:uLnTx/>
                <a:uFillTx/>
                <a:ea typeface="+mj-ea"/>
                <a:cs typeface="+mj-cs"/>
              </a:rPr>
              <a:t>OUARGLA</a:t>
            </a:r>
            <a:br>
              <a:rPr kumimoji="0" lang="fr-FR" sz="6000" b="1" i="0" u="none" strike="noStrike" kern="1200" normalizeH="0" baseline="0" noProof="0" dirty="0" smtClean="0">
                <a:ln w="50800"/>
                <a:solidFill>
                  <a:schemeClr val="bg1">
                    <a:shade val="50000"/>
                  </a:schemeClr>
                </a:solidFill>
                <a:uLnTx/>
                <a:uFillTx/>
                <a:ea typeface="+mj-ea"/>
                <a:cs typeface="+mj-cs"/>
              </a:rPr>
            </a:br>
            <a:r>
              <a:rPr kumimoji="0" lang="fr-FR" sz="6000" b="1" i="0" u="none" strike="noStrike" kern="1200" normalizeH="0" baseline="0" noProof="0" dirty="0" smtClean="0">
                <a:ln w="50800"/>
                <a:solidFill>
                  <a:schemeClr val="bg1">
                    <a:shade val="50000"/>
                  </a:schemeClr>
                </a:solidFill>
                <a:uLnTx/>
                <a:uFillTx/>
                <a:ea typeface="+mj-ea"/>
                <a:cs typeface="+mj-cs"/>
              </a:rPr>
              <a:t>Département : énergies renouvelables</a:t>
            </a:r>
            <a:br>
              <a:rPr kumimoji="0" lang="fr-FR" sz="6000" b="1" i="0" u="none" strike="noStrike" kern="1200" normalizeH="0" baseline="0" noProof="0" dirty="0" smtClean="0">
                <a:ln w="50800"/>
                <a:solidFill>
                  <a:schemeClr val="bg1">
                    <a:shade val="50000"/>
                  </a:schemeClr>
                </a:solidFill>
                <a:uLnTx/>
                <a:uFillTx/>
                <a:ea typeface="+mj-ea"/>
                <a:cs typeface="+mj-cs"/>
              </a:rPr>
            </a:br>
            <a:r>
              <a:rPr kumimoji="0" lang="fr-FR" sz="6000" b="1" i="0" u="none" strike="noStrike" kern="1200" normalizeH="0" baseline="0" noProof="0" dirty="0" smtClean="0">
                <a:ln w="50800"/>
                <a:solidFill>
                  <a:schemeClr val="bg1">
                    <a:shade val="50000"/>
                  </a:schemeClr>
                </a:solidFill>
                <a:uLnTx/>
                <a:uFillTx/>
                <a:ea typeface="+mj-ea"/>
                <a:cs typeface="+mj-cs"/>
              </a:rPr>
              <a:t>Master Option : Energie renouvelables</a:t>
            </a:r>
            <a:r>
              <a:rPr kumimoji="0" lang="fr-FR" sz="6600" b="1" i="0" u="none" strike="noStrike" kern="1200" normalizeH="0" baseline="0" noProof="0" dirty="0" smtClean="0">
                <a:ln w="50800"/>
                <a:solidFill>
                  <a:schemeClr val="bg1">
                    <a:shade val="50000"/>
                  </a:schemeClr>
                </a:solidFill>
                <a:uLnTx/>
                <a:uFillTx/>
                <a:ea typeface="+mj-ea"/>
                <a:cs typeface="+mj-cs"/>
              </a:rPr>
              <a:t/>
            </a:r>
            <a:br>
              <a:rPr kumimoji="0" lang="fr-FR" sz="6600" b="1" i="0" u="none" strike="noStrike" kern="1200" normalizeH="0" baseline="0" noProof="0" dirty="0" smtClean="0">
                <a:ln w="50800"/>
                <a:solidFill>
                  <a:schemeClr val="bg1">
                    <a:shade val="50000"/>
                  </a:schemeClr>
                </a:solidFill>
                <a:uLnTx/>
                <a:uFillTx/>
                <a:ea typeface="+mj-ea"/>
                <a:cs typeface="+mj-cs"/>
              </a:rPr>
            </a:br>
            <a:r>
              <a:rPr kumimoji="0" lang="fr-FR" sz="4800" b="1" i="0" u="none" strike="noStrike" kern="1200" normalizeH="0" baseline="0" noProof="0" dirty="0" smtClean="0">
                <a:ln w="50800"/>
                <a:solidFill>
                  <a:schemeClr val="bg1"/>
                </a:solidFill>
                <a:uLnTx/>
                <a:uFillTx/>
                <a:ea typeface="+mj-ea"/>
                <a:cs typeface="+mj-cs"/>
              </a:rPr>
              <a:t>Encadré par: </a:t>
            </a:r>
            <a:r>
              <a:rPr lang="fr-FR" sz="4800" b="1" dirty="0" smtClean="0">
                <a:ln w="50800"/>
                <a:solidFill>
                  <a:srgbClr val="FF0000"/>
                </a:solidFill>
                <a:ea typeface="+mj-ea"/>
                <a:cs typeface="+mj-cs"/>
              </a:rPr>
              <a:t>C</a:t>
            </a:r>
            <a:r>
              <a:rPr kumimoji="0" lang="fr-FR" sz="4800" b="1" i="0" u="none" strike="noStrike" kern="1200" normalizeH="0" baseline="0" noProof="0" dirty="0" err="1" smtClean="0">
                <a:ln w="50800"/>
                <a:solidFill>
                  <a:srgbClr val="FF0000"/>
                </a:solidFill>
                <a:uLnTx/>
                <a:uFillTx/>
                <a:ea typeface="+mj-ea"/>
                <a:cs typeface="+mj-cs"/>
              </a:rPr>
              <a:t>harrouf</a:t>
            </a:r>
            <a:r>
              <a:rPr kumimoji="0" lang="fr-FR" sz="4800" b="1" i="0" u="none" strike="noStrike" kern="1200" normalizeH="0" baseline="0" noProof="0" dirty="0" smtClean="0">
                <a:ln w="50800"/>
                <a:solidFill>
                  <a:srgbClr val="FF0000"/>
                </a:solidFill>
                <a:uLnTx/>
                <a:uFillTx/>
                <a:ea typeface="+mj-ea"/>
                <a:cs typeface="+mj-cs"/>
              </a:rPr>
              <a:t> Omar   </a:t>
            </a:r>
            <a:r>
              <a:rPr kumimoji="0" lang="fr-FR" sz="4800" b="1" i="0" u="none" strike="noStrike" kern="1200" normalizeH="0" baseline="0" noProof="0" dirty="0" smtClean="0">
                <a:ln w="50800"/>
                <a:solidFill>
                  <a:schemeClr val="bg1">
                    <a:shade val="50000"/>
                  </a:schemeClr>
                </a:solidFill>
                <a:uLnTx/>
                <a:uFillTx/>
                <a:ea typeface="+mj-ea"/>
                <a:cs typeface="+mj-cs"/>
              </a:rPr>
              <a:t/>
            </a:r>
            <a:br>
              <a:rPr kumimoji="0" lang="fr-FR" sz="4800" b="1" i="0" u="none" strike="noStrike" kern="1200" normalizeH="0" baseline="0" noProof="0" dirty="0" smtClean="0">
                <a:ln w="50800"/>
                <a:solidFill>
                  <a:schemeClr val="bg1">
                    <a:shade val="50000"/>
                  </a:schemeClr>
                </a:solidFill>
                <a:uLnTx/>
                <a:uFillTx/>
                <a:ea typeface="+mj-ea"/>
                <a:cs typeface="+mj-cs"/>
              </a:rPr>
            </a:br>
            <a:r>
              <a:rPr kumimoji="0" lang="fr-FR" sz="4800" b="1" i="0" u="none" strike="noStrike" kern="1200" normalizeH="0" baseline="0" noProof="0" dirty="0" smtClean="0">
                <a:ln w="50800"/>
                <a:solidFill>
                  <a:schemeClr val="bg1">
                    <a:shade val="50000"/>
                  </a:schemeClr>
                </a:solidFill>
                <a:uLnTx/>
                <a:uFillTx/>
                <a:ea typeface="+mj-ea"/>
                <a:cs typeface="+mj-cs"/>
              </a:rPr>
              <a:t>    présenté par:  </a:t>
            </a:r>
            <a:r>
              <a:rPr kumimoji="0" lang="fr-FR" sz="4400" b="1" i="0" u="none" strike="noStrike" kern="1200" normalizeH="0" baseline="0" noProof="0" dirty="0" smtClean="0">
                <a:ln w="50800"/>
                <a:solidFill>
                  <a:srgbClr val="FF0000"/>
                </a:solidFill>
                <a:uLnTx/>
                <a:uFillTx/>
                <a:ea typeface="+mj-ea"/>
                <a:cs typeface="+mj-cs"/>
              </a:rPr>
              <a:t/>
            </a:r>
            <a:br>
              <a:rPr kumimoji="0" lang="fr-FR" sz="4400" b="1" i="0" u="none" strike="noStrike" kern="1200" normalizeH="0" baseline="0" noProof="0" dirty="0" smtClean="0">
                <a:ln w="50800"/>
                <a:solidFill>
                  <a:srgbClr val="FF0000"/>
                </a:solidFill>
                <a:uLnTx/>
                <a:uFillTx/>
                <a:ea typeface="+mj-ea"/>
                <a:cs typeface="+mj-cs"/>
              </a:rPr>
            </a:br>
            <a:r>
              <a:rPr kumimoji="0" lang="fr-FR" sz="4800" b="1" i="0" u="none" strike="noStrike" kern="1200" normalizeH="0" baseline="0" noProof="0" dirty="0" err="1" smtClean="0">
                <a:ln w="50800"/>
                <a:solidFill>
                  <a:srgbClr val="FF0000"/>
                </a:solidFill>
                <a:uLnTx/>
                <a:uFillTx/>
                <a:ea typeface="+mj-ea"/>
                <a:cs typeface="+mj-cs"/>
              </a:rPr>
              <a:t>Dahmane</a:t>
            </a:r>
            <a:r>
              <a:rPr kumimoji="0" lang="fr-FR" sz="4800" b="1" i="0" u="none" strike="noStrike" kern="1200" normalizeH="0" baseline="0" noProof="0" dirty="0" smtClean="0">
                <a:ln w="50800"/>
                <a:solidFill>
                  <a:srgbClr val="FF0000"/>
                </a:solidFill>
                <a:uLnTx/>
                <a:uFillTx/>
                <a:ea typeface="+mj-ea"/>
                <a:cs typeface="+mj-cs"/>
              </a:rPr>
              <a:t> Abdelhamid               </a:t>
            </a:r>
            <a:r>
              <a:rPr kumimoji="0" lang="fr-FR" sz="4800" b="1" i="0" u="none" strike="noStrike" kern="1200" normalizeH="0" noProof="0" dirty="0" smtClean="0">
                <a:ln w="50800"/>
                <a:solidFill>
                  <a:srgbClr val="FF0000"/>
                </a:solidFill>
                <a:uLnTx/>
                <a:uFillTx/>
                <a:ea typeface="+mj-ea"/>
                <a:cs typeface="+mj-cs"/>
              </a:rPr>
              <a:t>                      </a:t>
            </a:r>
            <a:r>
              <a:rPr kumimoji="0" lang="fr-FR" sz="4800" b="1" i="0" u="none" strike="noStrike" kern="1200" normalizeH="0" baseline="0" noProof="0" dirty="0" smtClean="0">
                <a:ln w="50800"/>
                <a:solidFill>
                  <a:srgbClr val="FF0000"/>
                </a:solidFill>
                <a:uLnTx/>
                <a:uFillTx/>
                <a:ea typeface="+mj-ea"/>
                <a:cs typeface="+mj-cs"/>
              </a:rPr>
              <a:t>                                                                                                                    </a:t>
            </a:r>
            <a:r>
              <a:rPr kumimoji="0" lang="fr-FR" sz="4800" b="1" i="0" u="none" strike="noStrike" kern="1200" normalizeH="0" baseline="0" noProof="0" dirty="0" err="1" smtClean="0">
                <a:ln w="50800"/>
                <a:solidFill>
                  <a:srgbClr val="FF0000"/>
                </a:solidFill>
                <a:uLnTx/>
                <a:uFillTx/>
                <a:ea typeface="+mj-ea"/>
                <a:cs typeface="+mj-cs"/>
              </a:rPr>
              <a:t>Kebier</a:t>
            </a:r>
            <a:r>
              <a:rPr kumimoji="0" lang="fr-FR" sz="4800" b="1" i="0" u="none" strike="noStrike" kern="1200" normalizeH="0" baseline="0" noProof="0" dirty="0" smtClean="0">
                <a:ln w="50800"/>
                <a:solidFill>
                  <a:srgbClr val="FF0000"/>
                </a:solidFill>
                <a:uLnTx/>
                <a:uFillTx/>
                <a:ea typeface="+mj-ea"/>
                <a:cs typeface="+mj-cs"/>
              </a:rPr>
              <a:t> </a:t>
            </a:r>
            <a:r>
              <a:rPr kumimoji="0" lang="fr-FR" sz="4800" b="1" i="0" u="none" strike="noStrike" kern="1200" normalizeH="0" baseline="0" noProof="0" dirty="0" err="1" smtClean="0">
                <a:ln w="50800"/>
                <a:solidFill>
                  <a:srgbClr val="FF0000"/>
                </a:solidFill>
                <a:uLnTx/>
                <a:uFillTx/>
                <a:ea typeface="+mj-ea"/>
                <a:cs typeface="+mj-cs"/>
              </a:rPr>
              <a:t>Azzeddine</a:t>
            </a:r>
            <a:r>
              <a:rPr kumimoji="0" lang="fr-FR" sz="4800" b="1" i="0" u="none" strike="noStrike" kern="1200" normalizeH="0" baseline="0" noProof="0" dirty="0" smtClean="0">
                <a:ln w="50800"/>
                <a:solidFill>
                  <a:srgbClr val="FF0000"/>
                </a:solidFill>
                <a:uLnTx/>
                <a:uFillTx/>
                <a:ea typeface="+mj-ea"/>
                <a:cs typeface="+mj-cs"/>
              </a:rPr>
              <a:t/>
            </a:r>
            <a:br>
              <a:rPr kumimoji="0" lang="fr-FR" sz="4800" b="1" i="0" u="none" strike="noStrike" kern="1200" normalizeH="0" baseline="0" noProof="0" dirty="0" smtClean="0">
                <a:ln w="50800"/>
                <a:solidFill>
                  <a:srgbClr val="FF0000"/>
                </a:solidFill>
                <a:uLnTx/>
                <a:uFillTx/>
                <a:ea typeface="+mj-ea"/>
                <a:cs typeface="+mj-cs"/>
              </a:rPr>
            </a:br>
            <a:r>
              <a:rPr kumimoji="0" lang="fr-FR" sz="4800" b="1" i="0" u="none" strike="noStrike" kern="1200" normalizeH="0" baseline="0" noProof="0" dirty="0" smtClean="0">
                <a:ln w="50800"/>
                <a:solidFill>
                  <a:srgbClr val="FF0000"/>
                </a:solidFill>
                <a:uLnTx/>
                <a:uFillTx/>
                <a:ea typeface="+mj-ea"/>
                <a:cs typeface="+mj-cs"/>
              </a:rPr>
              <a:t>dahmane.er@gmail.com                                                                                                                                             azzeddine1000@gmail.com</a:t>
            </a:r>
            <a:r>
              <a:rPr kumimoji="0" lang="fr-FR" sz="4800" b="1" i="0" u="none" strike="noStrike" kern="1200" normalizeH="0" baseline="0" noProof="0" dirty="0" smtClean="0">
                <a:ln w="50800"/>
                <a:solidFill>
                  <a:srgbClr val="FF0000"/>
                </a:solidFill>
                <a:uLnTx/>
                <a:uFillTx/>
                <a:latin typeface="+mj-lt"/>
                <a:ea typeface="+mj-ea"/>
                <a:cs typeface="+mj-cs"/>
              </a:rPr>
              <a:t>                </a:t>
            </a:r>
            <a:r>
              <a:rPr kumimoji="0" lang="fr-FR" sz="4900" b="1" i="0" u="none" strike="noStrike" kern="1200" normalizeH="0" baseline="0" noProof="0" dirty="0" smtClean="0">
                <a:ln w="50800"/>
                <a:solidFill>
                  <a:schemeClr val="bg1">
                    <a:shade val="50000"/>
                  </a:schemeClr>
                </a:solidFill>
                <a:uLnTx/>
                <a:uFillTx/>
                <a:latin typeface="+mj-lt"/>
                <a:ea typeface="+mj-ea"/>
                <a:cs typeface="+mj-cs"/>
              </a:rPr>
              <a:t/>
            </a:r>
            <a:br>
              <a:rPr kumimoji="0" lang="fr-FR" sz="4900" b="1" i="0" u="none" strike="noStrike" kern="1200" normalizeH="0" baseline="0" noProof="0" dirty="0" smtClean="0">
                <a:ln w="50800"/>
                <a:solidFill>
                  <a:schemeClr val="bg1">
                    <a:shade val="50000"/>
                  </a:schemeClr>
                </a:solidFill>
                <a:uLnTx/>
                <a:uFillTx/>
                <a:latin typeface="+mj-lt"/>
                <a:ea typeface="+mj-ea"/>
                <a:cs typeface="+mj-cs"/>
              </a:rPr>
            </a:br>
            <a:endParaRPr kumimoji="0" lang="fr-FR" sz="6000" b="1" i="0" u="none" strike="noStrike" kern="1200" normalizeH="0" baseline="0" noProof="0" dirty="0">
              <a:ln w="50800"/>
              <a:solidFill>
                <a:schemeClr val="bg1">
                  <a:shade val="50000"/>
                </a:schemeClr>
              </a:solidFill>
              <a:uLnTx/>
              <a:uFillTx/>
              <a:latin typeface="+mj-lt"/>
              <a:ea typeface="+mj-ea"/>
              <a:cs typeface="+mj-cs"/>
            </a:endParaRPr>
          </a:p>
        </p:txBody>
      </p:sp>
      <p:pic>
        <p:nvPicPr>
          <p:cNvPr id="49" name="Image 77"/>
          <p:cNvPicPr>
            <a:picLocks noChangeAspect="1" noChangeArrowheads="1"/>
          </p:cNvPicPr>
          <p:nvPr/>
        </p:nvPicPr>
        <p:blipFill>
          <a:blip r:embed="rId22" cstate="print"/>
          <a:srcRect t="26514" r="84183"/>
          <a:stretch>
            <a:fillRect/>
          </a:stretch>
        </p:blipFill>
        <p:spPr bwMode="auto">
          <a:xfrm rot="10800000" flipH="1" flipV="1">
            <a:off x="26769848" y="1"/>
            <a:ext cx="3470440" cy="3184634"/>
          </a:xfrm>
          <a:prstGeom prst="rect">
            <a:avLst/>
          </a:prstGeom>
          <a:noFill/>
          <a:ln w="9525">
            <a:noFill/>
            <a:miter lim="800000"/>
            <a:headEnd/>
            <a:tailEnd/>
          </a:ln>
          <a:effectLst>
            <a:glow rad="228600">
              <a:schemeClr val="accent4">
                <a:satMod val="175000"/>
                <a:alpha val="40000"/>
              </a:schemeClr>
            </a:glow>
            <a:outerShdw blurRad="76200" dir="18900000" sy="23000" kx="-1200000" algn="bl" rotWithShape="0">
              <a:prstClr val="black">
                <a:alpha val="20000"/>
              </a:prstClr>
            </a:outerShdw>
            <a:reflection blurRad="6350" stA="50000" endA="295" endPos="92000" dist="101600" dir="5400000" sy="-100000" algn="bl" rotWithShape="0"/>
          </a:effectLst>
        </p:spPr>
      </p:pic>
      <p:pic>
        <p:nvPicPr>
          <p:cNvPr id="50" name="Image 77"/>
          <p:cNvPicPr>
            <a:picLocks noChangeAspect="1" noChangeArrowheads="1"/>
          </p:cNvPicPr>
          <p:nvPr/>
        </p:nvPicPr>
        <p:blipFill>
          <a:blip r:embed="rId22" cstate="print"/>
          <a:srcRect t="26514" r="84183"/>
          <a:stretch>
            <a:fillRect/>
          </a:stretch>
        </p:blipFill>
        <p:spPr bwMode="auto">
          <a:xfrm rot="10800000" flipH="1" flipV="1">
            <a:off x="0" y="0"/>
            <a:ext cx="3470440" cy="3184634"/>
          </a:xfrm>
          <a:prstGeom prst="rect">
            <a:avLst/>
          </a:prstGeom>
          <a:noFill/>
          <a:ln w="9525">
            <a:noFill/>
            <a:miter lim="800000"/>
            <a:headEnd/>
            <a:tailEnd/>
          </a:ln>
          <a:effectLst>
            <a:glow rad="228600">
              <a:schemeClr val="accent4">
                <a:satMod val="175000"/>
                <a:alpha val="40000"/>
              </a:schemeClr>
            </a:glow>
            <a:outerShdw blurRad="76200" dir="18900000" sy="23000" kx="-1200000" algn="bl" rotWithShape="0">
              <a:prstClr val="black">
                <a:alpha val="20000"/>
              </a:prstClr>
            </a:outerShdw>
            <a:reflection blurRad="6350" stA="50000" endA="295" endPos="92000" dist="101600" dir="5400000" sy="-100000" algn="bl" rotWithShape="0"/>
          </a:effectLst>
        </p:spPr>
      </p:pic>
      <p:pic>
        <p:nvPicPr>
          <p:cNvPr id="51" name="Picture 23"/>
          <p:cNvPicPr>
            <a:picLocks noChangeAspect="1"/>
          </p:cNvPicPr>
          <p:nvPr/>
        </p:nvPicPr>
        <p:blipFill>
          <a:blip r:embed="rId23" cstate="print"/>
          <a:stretch>
            <a:fillRect/>
          </a:stretch>
        </p:blipFill>
        <p:spPr>
          <a:xfrm>
            <a:off x="585338" y="23427559"/>
            <a:ext cx="4972059" cy="448598"/>
          </a:xfrm>
          <a:prstGeom prst="rect">
            <a:avLst/>
          </a:prstGeom>
          <a:ln>
            <a:noFill/>
          </a:ln>
          <a:effectLst>
            <a:outerShdw blurRad="292100" dist="139700" dir="2700000" algn="tl" rotWithShape="0">
              <a:srgbClr val="333333">
                <a:alpha val="65000"/>
              </a:srgbClr>
            </a:outerShdw>
          </a:effectLst>
        </p:spPr>
      </p:pic>
      <p:sp>
        <p:nvSpPr>
          <p:cNvPr id="52" name="Rectangle 51"/>
          <p:cNvSpPr/>
          <p:nvPr/>
        </p:nvSpPr>
        <p:spPr>
          <a:xfrm>
            <a:off x="1284999" y="37900303"/>
            <a:ext cx="9151773" cy="461665"/>
          </a:xfrm>
          <a:prstGeom prst="rect">
            <a:avLst/>
          </a:prstGeom>
        </p:spPr>
        <p:txBody>
          <a:bodyPr wrap="square">
            <a:spAutoFit/>
          </a:bodyPr>
          <a:lstStyle/>
          <a:p>
            <a:r>
              <a:rPr lang="fr-FR" sz="2400" b="1" dirty="0" smtClean="0">
                <a:solidFill>
                  <a:schemeClr val="bg1"/>
                </a:solidFill>
              </a:rPr>
              <a:t>FIG 5 : La caractéristique I-V, P-V et la trajectoire de PPM</a:t>
            </a:r>
            <a:endParaRPr lang="fr-FR" sz="2400" b="1" dirty="0">
              <a:solidFill>
                <a:schemeClr val="bg1"/>
              </a:solidFill>
            </a:endParaRPr>
          </a:p>
        </p:txBody>
      </p:sp>
      <p:sp>
        <p:nvSpPr>
          <p:cNvPr id="53" name="Rectangle 52"/>
          <p:cNvSpPr/>
          <p:nvPr/>
        </p:nvSpPr>
        <p:spPr>
          <a:xfrm>
            <a:off x="13140668" y="37994896"/>
            <a:ext cx="7859001" cy="461665"/>
          </a:xfrm>
          <a:prstGeom prst="rect">
            <a:avLst/>
          </a:prstGeom>
        </p:spPr>
        <p:txBody>
          <a:bodyPr wrap="square">
            <a:spAutoFit/>
          </a:bodyPr>
          <a:lstStyle/>
          <a:p>
            <a:r>
              <a:rPr lang="fr-FR" sz="2400" b="1" dirty="0" smtClean="0">
                <a:solidFill>
                  <a:schemeClr val="bg1"/>
                </a:solidFill>
              </a:rPr>
              <a:t>FIG6: Schéma de converge vers le PPM par P&amp;O </a:t>
            </a:r>
            <a:endParaRPr lang="fr-FR" sz="2400" b="1" dirty="0">
              <a:solidFill>
                <a:schemeClr val="bg1"/>
              </a:solidFill>
            </a:endParaRPr>
          </a:p>
        </p:txBody>
      </p:sp>
      <p:sp>
        <p:nvSpPr>
          <p:cNvPr id="54" name="Rectangle 53"/>
          <p:cNvSpPr/>
          <p:nvPr/>
        </p:nvSpPr>
        <p:spPr>
          <a:xfrm>
            <a:off x="21693352" y="38057958"/>
            <a:ext cx="7506411" cy="461665"/>
          </a:xfrm>
          <a:prstGeom prst="rect">
            <a:avLst/>
          </a:prstGeom>
        </p:spPr>
        <p:txBody>
          <a:bodyPr wrap="square">
            <a:spAutoFit/>
          </a:bodyPr>
          <a:lstStyle/>
          <a:p>
            <a:r>
              <a:rPr lang="fr-FR" sz="2400" b="1" dirty="0" smtClean="0">
                <a:solidFill>
                  <a:schemeClr val="bg1"/>
                </a:solidFill>
              </a:rPr>
              <a:t>FIG 7 : Algorithme de MPPT a base de la méthode P&amp;O</a:t>
            </a:r>
            <a:endParaRPr lang="fr-FR" sz="2400" b="1" dirty="0">
              <a:solidFill>
                <a:schemeClr val="bg1"/>
              </a:solidFill>
            </a:endParaRPr>
          </a:p>
        </p:txBody>
      </p:sp>
      <p:sp>
        <p:nvSpPr>
          <p:cNvPr id="55" name="Rectangle à coins arrondis 54"/>
          <p:cNvSpPr/>
          <p:nvPr/>
        </p:nvSpPr>
        <p:spPr>
          <a:xfrm>
            <a:off x="10625456" y="27440013"/>
            <a:ext cx="8860220" cy="945931"/>
          </a:xfrm>
          <a:prstGeom prst="roundRect">
            <a:avLst/>
          </a:prstGeom>
          <a:solidFill>
            <a:schemeClr val="accent4">
              <a:lumMod val="75000"/>
            </a:schemeClr>
          </a:solidFill>
          <a:ln>
            <a:noFill/>
          </a:ln>
          <a:effectLst>
            <a:glow rad="228600">
              <a:schemeClr val="accent3">
                <a:satMod val="175000"/>
                <a:alpha val="40000"/>
              </a:schemeClr>
            </a:glow>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400" b="1" smtClean="0">
                <a:solidFill>
                  <a:schemeClr val="tx1"/>
                </a:solidFill>
              </a:rPr>
              <a:t>Fig1</a:t>
            </a:r>
            <a:r>
              <a:rPr lang="fr-FR" sz="2400" b="1" smtClean="0">
                <a:solidFill>
                  <a:schemeClr val="tx1"/>
                </a:solidFill>
              </a:rPr>
              <a:t>: description </a:t>
            </a:r>
            <a:r>
              <a:rPr lang="fr-FR" sz="2400" b="1" dirty="0" smtClean="0">
                <a:solidFill>
                  <a:schemeClr val="tx1"/>
                </a:solidFill>
              </a:rPr>
              <a:t>du système global</a:t>
            </a:r>
            <a:endParaRPr lang="fr-FR" sz="2400" b="1" dirty="0">
              <a:solidFill>
                <a:schemeClr val="tx1"/>
              </a:solidFill>
            </a:endParaRPr>
          </a:p>
        </p:txBody>
      </p:sp>
      <p:sp>
        <p:nvSpPr>
          <p:cNvPr id="56" name="Rectangle 55"/>
          <p:cNvSpPr/>
          <p:nvPr/>
        </p:nvSpPr>
        <p:spPr>
          <a:xfrm>
            <a:off x="3856200" y="539104"/>
            <a:ext cx="22527888" cy="1754326"/>
          </a:xfrm>
          <a:prstGeom prst="rect">
            <a:avLst/>
          </a:prstGeo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0">
            <a:schemeClr val="dk1"/>
          </a:lnRef>
          <a:fillRef idx="3">
            <a:schemeClr val="dk1"/>
          </a:fillRef>
          <a:effectRef idx="3">
            <a:schemeClr val="dk1"/>
          </a:effectRef>
          <a:fontRef idx="minor">
            <a:schemeClr val="lt1"/>
          </a:fontRef>
        </p:style>
        <p:txBody>
          <a:bodyPr wrap="square" lIns="91440" tIns="45720" rIns="91440" bIns="45720">
            <a:spAutoFit/>
            <a:sp3d extrusionH="57150" prstMaterial="metal">
              <a:bevelT w="38100" h="25400"/>
              <a:contourClr>
                <a:schemeClr val="bg2"/>
              </a:contourClr>
            </a:sp3d>
          </a:bodyPr>
          <a:lstStyle/>
          <a:p>
            <a:pPr algn="ctr"/>
            <a:r>
              <a:rPr lang="fr-FR" sz="5400" b="1" cap="none" spc="0" dirty="0" smtClean="0">
                <a:ln w="50800"/>
                <a:solidFill>
                  <a:schemeClr val="tx1"/>
                </a:solidFill>
                <a:effectLst/>
              </a:rPr>
              <a:t>GESTION D’ENERGIE </a:t>
            </a:r>
            <a:r>
              <a:rPr lang="fr-FR" sz="5400" b="1" cap="none" spc="0" dirty="0">
                <a:ln w="50800"/>
                <a:solidFill>
                  <a:schemeClr val="tx1"/>
                </a:solidFill>
                <a:effectLst/>
              </a:rPr>
              <a:t>D’UN SYSTÈME HYBRIDE: PHOTOVOLTAIQUE-PILE A COMBUSTIBLE </a:t>
            </a:r>
          </a:p>
        </p:txBody>
      </p:sp>
    </p:spTree>
    <p:extLst>
      <p:ext uri="{BB962C8B-B14F-4D97-AF65-F5344CB8AC3E}">
        <p14:creationId xmlns:p14="http://schemas.microsoft.com/office/powerpoint/2010/main" val="676414170"/>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29AF8C"/>
      </a:accent1>
      <a:accent2>
        <a:srgbClr val="97BE49"/>
      </a:accent2>
      <a:accent3>
        <a:srgbClr val="3D9CCC"/>
      </a:accent3>
      <a:accent4>
        <a:srgbClr val="7C60C6"/>
      </a:accent4>
      <a:accent5>
        <a:srgbClr val="C9492C"/>
      </a:accent5>
      <a:accent6>
        <a:srgbClr val="D58C2E"/>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3E4F19A7-A959-40BB-972C-4880BAF8EB09}"/>
    </a:ext>
  </a:extLst>
</a:theme>
</file>

<file path=docProps/app.xml><?xml version="1.0" encoding="utf-8"?>
<Properties xmlns="http://schemas.openxmlformats.org/officeDocument/2006/extended-properties" xmlns:vt="http://schemas.openxmlformats.org/officeDocument/2006/docPropsVTypes">
  <Template>Office Theme</Template>
  <TotalTime>2059</TotalTime>
  <Words>1057</Words>
  <Application>Microsoft Office PowerPoint</Application>
  <PresentationFormat>Custom</PresentationFormat>
  <Paragraphs>113</Paragraphs>
  <Slides>1</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vt:i4>
      </vt:variant>
    </vt:vector>
  </HeadingPairs>
  <TitlesOfParts>
    <vt:vector size="5" baseType="lpstr">
      <vt:lpstr>Arial</vt:lpstr>
      <vt:lpstr>Calibri</vt:lpstr>
      <vt:lpstr>Calibri Light</vt:lpstr>
      <vt:lpstr>Office Theme</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République démocratique populaire Algérienne Ministre de l’enseignement supérieur et de la recherche scientifique Université Kasdi Merbah – OUARGLA Département : énergies renouvelables Master Option : Energie renouvelables</dc:title>
  <dc:creator>ROYAL</dc:creator>
  <cp:lastModifiedBy>ROYAL</cp:lastModifiedBy>
  <cp:revision>79</cp:revision>
  <dcterms:created xsi:type="dcterms:W3CDTF">2016-02-27T12:38:01Z</dcterms:created>
  <dcterms:modified xsi:type="dcterms:W3CDTF">2016-03-01T06:46:47Z</dcterms:modified>
</cp:coreProperties>
</file>